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9"/>
  </p:notesMasterIdLst>
  <p:handoutMasterIdLst>
    <p:handoutMasterId r:id="rId30"/>
  </p:handoutMasterIdLst>
  <p:sldIdLst>
    <p:sldId id="256" r:id="rId2"/>
    <p:sldId id="257" r:id="rId3"/>
    <p:sldId id="259" r:id="rId4"/>
    <p:sldId id="271" r:id="rId5"/>
    <p:sldId id="268" r:id="rId6"/>
    <p:sldId id="264" r:id="rId7"/>
    <p:sldId id="265" r:id="rId8"/>
    <p:sldId id="272" r:id="rId9"/>
    <p:sldId id="273" r:id="rId10"/>
    <p:sldId id="274" r:id="rId11"/>
    <p:sldId id="261" r:id="rId12"/>
    <p:sldId id="275" r:id="rId13"/>
    <p:sldId id="276" r:id="rId14"/>
    <p:sldId id="266" r:id="rId15"/>
    <p:sldId id="263" r:id="rId16"/>
    <p:sldId id="267" r:id="rId17"/>
    <p:sldId id="277" r:id="rId18"/>
    <p:sldId id="278" r:id="rId19"/>
    <p:sldId id="279" r:id="rId20"/>
    <p:sldId id="280" r:id="rId21"/>
    <p:sldId id="282" r:id="rId22"/>
    <p:sldId id="283" r:id="rId23"/>
    <p:sldId id="284" r:id="rId24"/>
    <p:sldId id="281" r:id="rId25"/>
    <p:sldId id="269" r:id="rId26"/>
    <p:sldId id="285" r:id="rId27"/>
    <p:sldId id="26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76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87660" autoAdjust="0"/>
  </p:normalViewPr>
  <p:slideViewPr>
    <p:cSldViewPr snapToGrid="0">
      <p:cViewPr>
        <p:scale>
          <a:sx n="112" d="100"/>
          <a:sy n="112" d="100"/>
        </p:scale>
        <p:origin x="-390" y="-78"/>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F778DA-4C06-4225-8DC2-BB4A3E36A807}" type="datetimeFigureOut">
              <a:rPr lang="en-US" smtClean="0"/>
              <a:pPr/>
              <a:t>5/6/2012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29CCBD-9877-41ED-9551-FF73EA8E62A3}" type="slidenum">
              <a:rPr lang="en-US" smtClean="0"/>
              <a:pPr/>
              <a:t>‹#›</a:t>
            </a:fld>
            <a:endParaRPr lang="en-US"/>
          </a:p>
        </p:txBody>
      </p:sp>
    </p:spTree>
    <p:extLst>
      <p:ext uri="{BB962C8B-B14F-4D97-AF65-F5344CB8AC3E}">
        <p14:creationId xmlns:p14="http://schemas.microsoft.com/office/powerpoint/2010/main" val="14181612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8C8025-C77D-4CAB-A937-EB1FEBBE729E}" type="datetimeFigureOut">
              <a:rPr lang="en-US" smtClean="0"/>
              <a:pPr/>
              <a:t>5/6/2012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6334D8-84F5-4F81-AF3E-C1E28E25F756}" type="slidenum">
              <a:rPr lang="en-US" smtClean="0"/>
              <a:pPr/>
              <a:t>‹#›</a:t>
            </a:fld>
            <a:endParaRPr lang="en-US"/>
          </a:p>
        </p:txBody>
      </p:sp>
    </p:spTree>
    <p:extLst>
      <p:ext uri="{BB962C8B-B14F-4D97-AF65-F5344CB8AC3E}">
        <p14:creationId xmlns:p14="http://schemas.microsoft.com/office/powerpoint/2010/main" val="1465103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15</a:t>
            </a:fld>
            <a:endParaRPr lang="en-US"/>
          </a:p>
        </p:txBody>
      </p:sp>
    </p:spTree>
    <p:extLst>
      <p:ext uri="{BB962C8B-B14F-4D97-AF65-F5344CB8AC3E}">
        <p14:creationId xmlns:p14="http://schemas.microsoft.com/office/powerpoint/2010/main" val="29373500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6152" y="657884"/>
            <a:ext cx="7235981" cy="4599916"/>
          </a:xfrm>
        </p:spPr>
        <p:txBody>
          <a:bodyPr>
            <a:normAutofit/>
          </a:bodyPr>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216151" y="5451231"/>
            <a:ext cx="6189583" cy="949569"/>
          </a:xfrm>
        </p:spPr>
        <p:txBody>
          <a:bodyPr>
            <a:normAutofit/>
          </a:bodyPr>
          <a:lstStyle>
            <a:lvl1pPr marL="0" indent="0" algn="r">
              <a:buNone/>
              <a:defRPr sz="2400">
                <a:solidFill>
                  <a:schemeClr val="bg2">
                    <a:lumMod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0AF5C5B-EB71-436F-9257-8A3D710F9882}" type="datetime1">
              <a:rPr lang="en-US" smtClean="0"/>
              <a:pPr/>
              <a:t>5/6/2012</a:t>
            </a:fld>
            <a:endParaRPr lang="en-US"/>
          </a:p>
        </p:txBody>
      </p:sp>
      <p:sp>
        <p:nvSpPr>
          <p:cNvPr id="5" name="Footer Placeholder 4"/>
          <p:cNvSpPr>
            <a:spLocks noGrp="1"/>
          </p:cNvSpPr>
          <p:nvPr>
            <p:ph type="ftr" sz="quarter" idx="11"/>
          </p:nvPr>
        </p:nvSpPr>
        <p:spPr/>
        <p:txBody>
          <a:bodyPr/>
          <a:lstStyle/>
          <a:p>
            <a:endParaRPr lang="en-US"/>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9525"/>
            <a:ext cx="858837"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21023" y="5733256"/>
            <a:ext cx="1061546" cy="1077218"/>
          </a:xfrm>
          <a:prstGeom prst="rect">
            <a:avLst/>
          </a:prstGeom>
          <a:noFill/>
        </p:spPr>
        <p:txBody>
          <a:bodyPr wrap="square" rtlCol="0">
            <a:spAutoFit/>
          </a:bodyPr>
          <a:lstStyle/>
          <a:p>
            <a:pPr algn="l"/>
            <a:r>
              <a:rPr lang="en-US" sz="1600" b="1" i="0" strike="noStrike" dirty="0" smtClean="0">
                <a:solidFill>
                  <a:schemeClr val="bg1"/>
                </a:solidFill>
                <a:latin typeface="Castellar" pitchFamily="18" charset="0"/>
                <a:cs typeface="Sakkal Majalla" pitchFamily="2" charset="-78"/>
              </a:rPr>
              <a:t>R</a:t>
            </a:r>
            <a:r>
              <a:rPr lang="en-US" sz="1200" b="0" i="0" strike="noStrike" dirty="0" smtClean="0">
                <a:solidFill>
                  <a:schemeClr val="bg1"/>
                </a:solidFill>
                <a:latin typeface="Castellar" pitchFamily="18" charset="0"/>
                <a:cs typeface="Sakkal Majalla" pitchFamily="2" charset="-78"/>
              </a:rPr>
              <a:t>obust</a:t>
            </a:r>
          </a:p>
          <a:p>
            <a:pPr algn="l"/>
            <a:r>
              <a:rPr lang="en-US" sz="1600" b="1" i="0" strike="noStrike" dirty="0" smtClean="0">
                <a:solidFill>
                  <a:schemeClr val="bg1"/>
                </a:solidFill>
                <a:latin typeface="Castellar" pitchFamily="18" charset="0"/>
                <a:cs typeface="Sakkal Majalla" pitchFamily="2" charset="-78"/>
              </a:rPr>
              <a:t>L</a:t>
            </a:r>
            <a:r>
              <a:rPr lang="en-US" sz="1200" b="0" i="0" strike="noStrike" dirty="0" smtClean="0">
                <a:solidFill>
                  <a:schemeClr val="bg1"/>
                </a:solidFill>
                <a:latin typeface="Castellar" pitchFamily="18" charset="0"/>
                <a:cs typeface="Sakkal Majalla" pitchFamily="2" charset="-78"/>
              </a:rPr>
              <a:t>ow</a:t>
            </a:r>
          </a:p>
          <a:p>
            <a:pPr algn="l"/>
            <a:r>
              <a:rPr lang="en-US" sz="1600" b="1" i="0" strike="noStrike" dirty="0" smtClean="0">
                <a:solidFill>
                  <a:schemeClr val="bg1"/>
                </a:solidFill>
                <a:latin typeface="Castellar" pitchFamily="18" charset="0"/>
                <a:cs typeface="Sakkal Majalla" pitchFamily="2" charset="-78"/>
              </a:rPr>
              <a:t>P</a:t>
            </a:r>
            <a:r>
              <a:rPr lang="en-US" sz="1200" b="0" i="0" strike="noStrike" dirty="0" smtClean="0">
                <a:solidFill>
                  <a:schemeClr val="bg1"/>
                </a:solidFill>
                <a:latin typeface="Castellar" pitchFamily="18" charset="0"/>
                <a:cs typeface="Sakkal Majalla" pitchFamily="2" charset="-78"/>
              </a:rPr>
              <a:t>ower</a:t>
            </a:r>
          </a:p>
          <a:p>
            <a:pPr algn="l"/>
            <a:r>
              <a:rPr lang="en-US" sz="1600" b="1" i="0" strike="noStrike" dirty="0" smtClean="0">
                <a:solidFill>
                  <a:schemeClr val="bg1"/>
                </a:solidFill>
                <a:latin typeface="Castellar" pitchFamily="18" charset="0"/>
                <a:cs typeface="Sakkal Majalla" pitchFamily="2" charset="-78"/>
              </a:rPr>
              <a:t>VLSI</a:t>
            </a:r>
            <a:endParaRPr lang="en-US" sz="1200" b="1" i="0" strike="noStrike" dirty="0">
              <a:solidFill>
                <a:schemeClr val="bg1"/>
              </a:solidFill>
              <a:latin typeface="Castellar" pitchFamily="18" charset="0"/>
              <a:cs typeface="Sakkal Majalla" pitchFamily="2" charset="-78"/>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7BC71D-2F0F-426D-BBB6-B5C79E75DC14}" type="datetime1">
              <a:rPr lang="en-US" smtClean="0"/>
              <a:pPr/>
              <a:t>5/6/2012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3F9154-291C-425A-A36F-60764B2CA33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9489DE-F792-44E2-8BF7-BA1EA03BE7EE}" type="datetime1">
              <a:rPr lang="en-US" smtClean="0"/>
              <a:pPr/>
              <a:t>5/6/2012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3F9154-291C-425A-A36F-60764B2CA33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228600"/>
            <a:ext cx="7239000" cy="1143000"/>
          </a:xfrm>
        </p:spPr>
        <p:txBody>
          <a:bodyPr>
            <a:normAutofit/>
          </a:bodyPr>
          <a:lstStyle>
            <a:lvl1pPr algn="l">
              <a:defRPr sz="4400" baseline="0">
                <a:ln w="12700">
                  <a:noFill/>
                </a:ln>
              </a:defRPr>
            </a:lvl1pPr>
          </a:lstStyle>
          <a:p>
            <a:r>
              <a:rPr lang="en-US" smtClean="0"/>
              <a:t>Click to edit Master title style</a:t>
            </a:r>
            <a:endParaRPr lang="en-US" dirty="0"/>
          </a:p>
        </p:txBody>
      </p:sp>
      <p:sp>
        <p:nvSpPr>
          <p:cNvPr id="3" name="Content Placeholder 2"/>
          <p:cNvSpPr>
            <a:spLocks noGrp="1"/>
          </p:cNvSpPr>
          <p:nvPr>
            <p:ph idx="1"/>
          </p:nvPr>
        </p:nvSpPr>
        <p:spPr>
          <a:xfrm>
            <a:off x="1219200" y="1600200"/>
            <a:ext cx="7467600" cy="4419600"/>
          </a:xfrm>
        </p:spPr>
        <p:txBody>
          <a:bodyPr>
            <a:normAutofit/>
          </a:bodyPr>
          <a:lstStyle>
            <a:lvl1pPr marL="342900" indent="-342900">
              <a:buFont typeface="Wingdings" pitchFamily="2" charset="2"/>
              <a:buChar char="§"/>
              <a:defRPr sz="2800"/>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0886FED-4002-4472-90F7-A712134272B7}" type="datetime1">
              <a:rPr lang="en-US" smtClean="0"/>
              <a:pPr/>
              <a:t>5/6/2012</a:t>
            </a:fld>
            <a:endParaRPr lang="en-US"/>
          </a:p>
        </p:txBody>
      </p:sp>
      <p:sp>
        <p:nvSpPr>
          <p:cNvPr id="10" name="Slide Number Placeholder 9"/>
          <p:cNvSpPr>
            <a:spLocks noGrp="1"/>
          </p:cNvSpPr>
          <p:nvPr>
            <p:ph type="sldNum" sz="quarter" idx="11"/>
          </p:nvPr>
        </p:nvSpPr>
        <p:spPr/>
        <p:txBody>
          <a:bodyPr/>
          <a:lstStyle/>
          <a:p>
            <a:fld id="{173F9154-291C-425A-A36F-60764B2CA33B}" type="slidenum">
              <a:rPr lang="en-US" smtClean="0"/>
              <a:pPr/>
              <a:t>‹#›</a:t>
            </a:fld>
            <a:endParaRPr lang="en-US"/>
          </a:p>
        </p:txBody>
      </p:sp>
      <p:sp>
        <p:nvSpPr>
          <p:cNvPr id="12" name="Footer Placeholder 11"/>
          <p:cNvSpPr>
            <a:spLocks noGrp="1"/>
          </p:cNvSpPr>
          <p:nvPr>
            <p:ph type="ftr" sz="quarter" idx="12"/>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19199" y="4484080"/>
            <a:ext cx="7239001" cy="762000"/>
          </a:xfrm>
        </p:spPr>
        <p:txBody>
          <a:bodyPr bIns="0"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3" name="Title 1"/>
          <p:cNvSpPr>
            <a:spLocks noGrp="1"/>
          </p:cNvSpPr>
          <p:nvPr>
            <p:ph type="title"/>
          </p:nvPr>
        </p:nvSpPr>
        <p:spPr>
          <a:xfrm>
            <a:off x="1219200" y="3352800"/>
            <a:ext cx="7239000" cy="1143000"/>
          </a:xfrm>
        </p:spPr>
        <p:txBody>
          <a:bodyPr>
            <a:normAutofit/>
          </a:bodyPr>
          <a:lstStyle>
            <a:lvl1pPr algn="l">
              <a:defRPr sz="5400" baseline="0">
                <a:ln w="12700">
                  <a:noFill/>
                </a:ln>
              </a:defRPr>
            </a:lvl1pPr>
          </a:lstStyle>
          <a:p>
            <a:r>
              <a:rPr lang="en-US" smtClean="0"/>
              <a:t>Click to edit Master title style</a:t>
            </a:r>
            <a:endParaRPr lang="en-US" dirty="0"/>
          </a:p>
        </p:txBody>
      </p:sp>
      <p:sp>
        <p:nvSpPr>
          <p:cNvPr id="19" name="Date Placeholder 18"/>
          <p:cNvSpPr>
            <a:spLocks noGrp="1"/>
          </p:cNvSpPr>
          <p:nvPr>
            <p:ph type="dt" sz="half" idx="10"/>
          </p:nvPr>
        </p:nvSpPr>
        <p:spPr/>
        <p:txBody>
          <a:bodyPr/>
          <a:lstStyle/>
          <a:p>
            <a:fld id="{058B316E-2F79-48B6-A3A8-4A13AB581E6D}" type="datetime1">
              <a:rPr lang="en-US" smtClean="0"/>
              <a:pPr/>
              <a:t>5/6/2012</a:t>
            </a:fld>
            <a:endParaRPr lang="en-US"/>
          </a:p>
        </p:txBody>
      </p:sp>
      <p:sp>
        <p:nvSpPr>
          <p:cNvPr id="20" name="Slide Number Placeholder 19"/>
          <p:cNvSpPr>
            <a:spLocks noGrp="1"/>
          </p:cNvSpPr>
          <p:nvPr>
            <p:ph type="sldNum" sz="quarter" idx="11"/>
          </p:nvPr>
        </p:nvSpPr>
        <p:spPr/>
        <p:txBody>
          <a:bodyPr/>
          <a:lstStyle/>
          <a:p>
            <a:fld id="{173F9154-291C-425A-A36F-60764B2CA33B}" type="slidenum">
              <a:rPr lang="en-US" smtClean="0"/>
              <a:pPr/>
              <a:t>‹#›</a:t>
            </a:fld>
            <a:endParaRPr lang="en-US"/>
          </a:p>
        </p:txBody>
      </p:sp>
      <p:sp>
        <p:nvSpPr>
          <p:cNvPr id="21" name="Footer Placeholder 20"/>
          <p:cNvSpPr>
            <a:spLocks noGrp="1"/>
          </p:cNvSpPr>
          <p:nvPr>
            <p:ph type="ftr" sz="quarter" idx="12"/>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0EF91413-6D30-49C1-8A3F-6D80ED1B826D}" type="datetime1">
              <a:rPr lang="en-US" smtClean="0"/>
              <a:pPr/>
              <a:t>5/6/2012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3F9154-291C-425A-A36F-60764B2CA33B}" type="slidenum">
              <a:rPr lang="en-US" smtClean="0"/>
              <a:pPr/>
              <a:t>‹#›</a:t>
            </a:fld>
            <a:endParaRPr lang="en-US"/>
          </a:p>
        </p:txBody>
      </p:sp>
      <p:sp>
        <p:nvSpPr>
          <p:cNvPr id="9" name="Content Placeholder 8"/>
          <p:cNvSpPr>
            <a:spLocks noGrp="1"/>
          </p:cNvSpPr>
          <p:nvPr>
            <p:ph sz="quarter" idx="13"/>
          </p:nvPr>
        </p:nvSpPr>
        <p:spPr>
          <a:xfrm>
            <a:off x="1216152" y="1325880"/>
            <a:ext cx="3730752" cy="4389120"/>
          </a:xfrm>
        </p:spPr>
        <p:txBody>
          <a:bodyPr/>
          <a:lstStyle>
            <a:lvl1pPr marL="342900" indent="-342900">
              <a:buFont typeface="Wingdings" pitchFamily="2" charset="2"/>
              <a:buChar cha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5102352" y="1325880"/>
            <a:ext cx="3730752" cy="4389120"/>
          </a:xfrm>
        </p:spPr>
        <p:txBody>
          <a:bodyPr/>
          <a:lstStyle>
            <a:lvl1pPr marL="342900" indent="-342900">
              <a:buFont typeface="Wingdings" pitchFamily="2" charset="2"/>
              <a:buChar cha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19200" y="1335024"/>
            <a:ext cx="3733800"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105400" y="1335024"/>
            <a:ext cx="3735267"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5D28D6F6-37A2-40B2-A7FC-BB7E058B58CB}" type="datetime1">
              <a:rPr lang="en-US" smtClean="0"/>
              <a:pPr/>
              <a:t>5/6/2012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3F9154-291C-425A-A36F-60764B2CA33B}" type="slidenum">
              <a:rPr lang="en-US" smtClean="0"/>
              <a:pPr/>
              <a:t>‹#›</a:t>
            </a:fld>
            <a:endParaRPr lang="en-US"/>
          </a:p>
        </p:txBody>
      </p:sp>
      <p:sp>
        <p:nvSpPr>
          <p:cNvPr id="11" name="Content Placeholder 10"/>
          <p:cNvSpPr>
            <a:spLocks noGrp="1"/>
          </p:cNvSpPr>
          <p:nvPr>
            <p:ph sz="quarter" idx="13"/>
          </p:nvPr>
        </p:nvSpPr>
        <p:spPr>
          <a:xfrm>
            <a:off x="1216152" y="1874520"/>
            <a:ext cx="3730752" cy="3840480"/>
          </a:xfrm>
        </p:spPr>
        <p:txBody>
          <a:bodyPr/>
          <a:lstStyle>
            <a:lvl1pPr marL="342900" indent="-342900">
              <a:buFont typeface="Wingdings" pitchFamily="2" charset="2"/>
              <a:buChar cha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5102352" y="1874519"/>
            <a:ext cx="3730752" cy="3840480"/>
          </a:xfrm>
        </p:spPr>
        <p:txBody>
          <a:bodyPr/>
          <a:lstStyle>
            <a:lvl1pPr marL="342900" indent="-342900">
              <a:buFont typeface="Wingdings" pitchFamily="2" charset="2"/>
              <a:buChar cha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B0F6A04-3C6C-40AE-B080-DBC2B7CF34A6}" type="datetime1">
              <a:rPr lang="en-US" smtClean="0"/>
              <a:pPr/>
              <a:t>5/6/2012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3F9154-291C-425A-A36F-60764B2CA33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A3AC7D1-32E7-43A4-8FCA-4D41EA9CBCC6}" type="datetime1">
              <a:rPr lang="en-US" smtClean="0"/>
              <a:pPr/>
              <a:t>5/6/2012</a:t>
            </a:fld>
            <a:endParaRPr lang="en-US"/>
          </a:p>
        </p:txBody>
      </p:sp>
      <p:sp>
        <p:nvSpPr>
          <p:cNvPr id="6" name="Slide Number Placeholder 5"/>
          <p:cNvSpPr>
            <a:spLocks noGrp="1"/>
          </p:cNvSpPr>
          <p:nvPr>
            <p:ph type="sldNum" sz="quarter" idx="11"/>
          </p:nvPr>
        </p:nvSpPr>
        <p:spPr/>
        <p:txBody>
          <a:bodyPr/>
          <a:lstStyle/>
          <a:p>
            <a:fld id="{173F9154-291C-425A-A36F-60764B2CA33B}" type="slidenum">
              <a:rPr lang="en-US" smtClean="0"/>
              <a:pPr/>
              <a:t>‹#›</a:t>
            </a:fld>
            <a:endParaRPr lang="en-US"/>
          </a:p>
        </p:txBody>
      </p:sp>
      <p:sp>
        <p:nvSpPr>
          <p:cNvPr id="7" name="Footer Placeholder 6"/>
          <p:cNvSpPr>
            <a:spLocks noGrp="1"/>
          </p:cNvSpPr>
          <p:nvPr>
            <p:ph type="ftr" sz="quarter" idx="12"/>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00" y="395287"/>
            <a:ext cx="3008313" cy="1162050"/>
          </a:xfrm>
        </p:spPr>
        <p:txBody>
          <a:bodyPr anchor="b"/>
          <a:lstStyle>
            <a:lvl1pPr algn="l">
              <a:defRPr sz="2000" b="1">
                <a:ln>
                  <a:noFill/>
                </a:ln>
                <a:solidFill>
                  <a:srgbClr val="FF7605"/>
                </a:solidFill>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5715000" y="1557337"/>
            <a:ext cx="3008313" cy="43862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Content Placeholder 13"/>
          <p:cNvSpPr>
            <a:spLocks noGrp="1"/>
          </p:cNvSpPr>
          <p:nvPr>
            <p:ph sz="quarter" idx="13"/>
          </p:nvPr>
        </p:nvSpPr>
        <p:spPr>
          <a:xfrm>
            <a:off x="914400" y="381000"/>
            <a:ext cx="48006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8"/>
          <p:cNvSpPr>
            <a:spLocks noGrp="1"/>
          </p:cNvSpPr>
          <p:nvPr>
            <p:ph type="dt" sz="half" idx="14"/>
          </p:nvPr>
        </p:nvSpPr>
        <p:spPr/>
        <p:txBody>
          <a:bodyPr/>
          <a:lstStyle/>
          <a:p>
            <a:fld id="{531372A2-C8D1-4948-A25A-93A6AE5A8C0E}" type="datetime1">
              <a:rPr lang="en-US" smtClean="0"/>
              <a:pPr/>
              <a:t>5/6/2012</a:t>
            </a:fld>
            <a:endParaRPr lang="en-US"/>
          </a:p>
        </p:txBody>
      </p:sp>
      <p:sp>
        <p:nvSpPr>
          <p:cNvPr id="10" name="Slide Number Placeholder 9"/>
          <p:cNvSpPr>
            <a:spLocks noGrp="1"/>
          </p:cNvSpPr>
          <p:nvPr>
            <p:ph type="sldNum" sz="quarter" idx="15"/>
          </p:nvPr>
        </p:nvSpPr>
        <p:spPr/>
        <p:txBody>
          <a:bodyPr/>
          <a:lstStyle/>
          <a:p>
            <a:fld id="{173F9154-291C-425A-A36F-60764B2CA33B}" type="slidenum">
              <a:rPr lang="en-US" smtClean="0"/>
              <a:pPr/>
              <a:t>‹#›</a:t>
            </a:fld>
            <a:endParaRPr lang="en-US"/>
          </a:p>
        </p:txBody>
      </p:sp>
      <p:sp>
        <p:nvSpPr>
          <p:cNvPr id="13" name="Footer Placeholder 12"/>
          <p:cNvSpPr>
            <a:spLocks noGrp="1"/>
          </p:cNvSpPr>
          <p:nvPr>
            <p:ph type="ftr" sz="quarter" idx="16"/>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4624754"/>
            <a:ext cx="5486400" cy="404446"/>
          </a:xfrm>
        </p:spPr>
        <p:txBody>
          <a:bodyPr bIns="0" anchor="b"/>
          <a:lstStyle>
            <a:lvl1pPr algn="l">
              <a:defRPr sz="2000" b="1">
                <a:ln w="12700">
                  <a:noFill/>
                </a:ln>
                <a:solidFill>
                  <a:schemeClr val="tx1"/>
                </a:solidFill>
                <a:effectLst/>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323975" y="381000"/>
            <a:ext cx="5867400" cy="40814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219200" y="5029200"/>
            <a:ext cx="4038600" cy="1371600"/>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BC9435-B23B-497B-BA7C-10EACA234FB4}" type="datetime1">
              <a:rPr lang="en-US" smtClean="0"/>
              <a:pPr/>
              <a:t>5/6/2012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3F9154-291C-425A-A36F-60764B2CA33B}" type="slidenum">
              <a:rPr lang="en-US" smtClean="0"/>
              <a:pPr/>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8000"/>
            <a:lum/>
          </a:blip>
          <a:srcRect/>
          <a:stretch>
            <a:fillRect l="-9000" t="3000" r="-13000" b="-39000"/>
          </a:stretch>
        </a:blipFill>
        <a:effectLst/>
      </p:bgPr>
    </p:bg>
    <p:spTree>
      <p:nvGrpSpPr>
        <p:cNvPr id="1" name=""/>
        <p:cNvGrpSpPr/>
        <p:nvPr/>
      </p:nvGrpSpPr>
      <p:grpSpPr>
        <a:xfrm>
          <a:off x="0" y="0"/>
          <a:ext cx="0" cy="0"/>
          <a:chOff x="0" y="0"/>
          <a:chExt cx="0" cy="0"/>
        </a:xfrm>
      </p:grpSpPr>
      <p:sp>
        <p:nvSpPr>
          <p:cNvPr id="13" name="Rectangle 12"/>
          <p:cNvSpPr/>
          <p:nvPr/>
        </p:nvSpPr>
        <p:spPr>
          <a:xfrm>
            <a:off x="0" y="0"/>
            <a:ext cx="838200" cy="6858000"/>
          </a:xfrm>
          <a:prstGeom prst="rect">
            <a:avLst/>
          </a:prstGeom>
          <a:solidFill>
            <a:srgbClr val="002060"/>
          </a:solidFill>
          <a:ln>
            <a:solidFill>
              <a:srgbClr val="002060"/>
            </a:solid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Placeholder 1"/>
          <p:cNvSpPr>
            <a:spLocks noGrp="1"/>
          </p:cNvSpPr>
          <p:nvPr>
            <p:ph type="title"/>
          </p:nvPr>
        </p:nvSpPr>
        <p:spPr>
          <a:xfrm>
            <a:off x="1219200" y="0"/>
            <a:ext cx="7239000" cy="1143000"/>
          </a:xfrm>
          <a:prstGeom prst="rect">
            <a:avLst/>
          </a:prstGeom>
        </p:spPr>
        <p:txBody>
          <a:bodyPr vert="horz" lIns="91440" tIns="45720" rIns="91440" bIns="45720" rtlCol="0" anchor="b">
            <a:normAutofit/>
          </a:bodyPr>
          <a:lstStyle/>
          <a:p>
            <a:endParaRPr lang="en-US" dirty="0"/>
          </a:p>
        </p:txBody>
      </p:sp>
      <p:sp>
        <p:nvSpPr>
          <p:cNvPr id="3" name="Text Placeholder 2"/>
          <p:cNvSpPr>
            <a:spLocks noGrp="1"/>
          </p:cNvSpPr>
          <p:nvPr>
            <p:ph type="body" idx="1"/>
          </p:nvPr>
        </p:nvSpPr>
        <p:spPr>
          <a:xfrm>
            <a:off x="1219200" y="1447800"/>
            <a:ext cx="7467600" cy="4419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5486400" y="6553200"/>
            <a:ext cx="2936080" cy="228600"/>
          </a:xfrm>
          <a:prstGeom prst="rect">
            <a:avLst/>
          </a:prstGeom>
        </p:spPr>
        <p:txBody>
          <a:bodyPr vert="horz" lIns="91440" tIns="45720" rIns="91440" bIns="45720" rtlCol="0" anchor="ctr"/>
          <a:lstStyle>
            <a:lvl1pPr algn="l">
              <a:defRPr sz="1200">
                <a:solidFill>
                  <a:schemeClr val="tx1"/>
                </a:solidFill>
              </a:defRPr>
            </a:lvl1pPr>
          </a:lstStyle>
          <a:p>
            <a:endParaRPr lang="en-US" dirty="0"/>
          </a:p>
        </p:txBody>
      </p:sp>
      <p:sp>
        <p:nvSpPr>
          <p:cNvPr id="6" name="Slide Number Placeholder 5"/>
          <p:cNvSpPr>
            <a:spLocks noGrp="1"/>
          </p:cNvSpPr>
          <p:nvPr>
            <p:ph type="sldNum" sz="quarter" idx="4"/>
          </p:nvPr>
        </p:nvSpPr>
        <p:spPr>
          <a:xfrm>
            <a:off x="8686800" y="6477000"/>
            <a:ext cx="381000" cy="365125"/>
          </a:xfrm>
          <a:prstGeom prst="rect">
            <a:avLst/>
          </a:prstGeom>
        </p:spPr>
        <p:txBody>
          <a:bodyPr vert="horz" lIns="91440" tIns="45720" rIns="91440" bIns="45720" rtlCol="0" anchor="ctr"/>
          <a:lstStyle>
            <a:lvl1pPr algn="l">
              <a:defRPr sz="1200" b="0">
                <a:solidFill>
                  <a:schemeClr val="tx1"/>
                </a:solidFill>
              </a:defRPr>
            </a:lvl1pPr>
          </a:lstStyle>
          <a:p>
            <a:fld id="{173F9154-291C-425A-A36F-60764B2CA33B}" type="slidenum">
              <a:rPr lang="en-US" smtClean="0"/>
              <a:pPr/>
              <a:t>‹#›</a:t>
            </a:fld>
            <a:endParaRPr lang="en-US"/>
          </a:p>
        </p:txBody>
      </p:sp>
      <p:sp>
        <p:nvSpPr>
          <p:cNvPr id="4" name="Date Placeholder 3"/>
          <p:cNvSpPr>
            <a:spLocks noGrp="1"/>
          </p:cNvSpPr>
          <p:nvPr>
            <p:ph type="dt" sz="half" idx="2"/>
          </p:nvPr>
        </p:nvSpPr>
        <p:spPr>
          <a:xfrm>
            <a:off x="2133600" y="6553200"/>
            <a:ext cx="2625969" cy="228600"/>
          </a:xfrm>
          <a:prstGeom prst="rect">
            <a:avLst/>
          </a:prstGeom>
        </p:spPr>
        <p:txBody>
          <a:bodyPr vert="horz" lIns="91440" tIns="45720" rIns="91440" bIns="45720" rtlCol="0" anchor="ctr"/>
          <a:lstStyle>
            <a:lvl1pPr algn="l">
              <a:defRPr sz="1200">
                <a:solidFill>
                  <a:schemeClr val="tx1"/>
                </a:solidFill>
              </a:defRPr>
            </a:lvl1pPr>
          </a:lstStyle>
          <a:p>
            <a:fld id="{F91F19F0-DCE1-4E3D-9B62-8ADF88CCFDBE}" type="datetime1">
              <a:rPr lang="en-US" smtClean="0"/>
              <a:pPr/>
              <a:t>5/6/2012</a:t>
            </a:fld>
            <a:endParaRPr lang="en-US" dirty="0"/>
          </a:p>
        </p:txBody>
      </p:sp>
      <p:pic>
        <p:nvPicPr>
          <p:cNvPr id="7" name="Picture 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5250" y="104775"/>
            <a:ext cx="637208" cy="657225"/>
          </a:xfrm>
          <a:prstGeom prst="rect">
            <a:avLst/>
          </a:prstGeom>
        </p:spPr>
      </p:pic>
      <p:pic>
        <p:nvPicPr>
          <p:cNvPr id="8" name="Picture 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575" y="815271"/>
            <a:ext cx="742949" cy="251529"/>
          </a:xfrm>
          <a:prstGeom prst="rect">
            <a:avLst/>
          </a:prstGeom>
        </p:spPr>
      </p:pic>
      <p:sp>
        <p:nvSpPr>
          <p:cNvPr id="9" name="TextBox 8"/>
          <p:cNvSpPr txBox="1"/>
          <p:nvPr/>
        </p:nvSpPr>
        <p:spPr>
          <a:xfrm rot="20532342">
            <a:off x="717" y="5228776"/>
            <a:ext cx="837483" cy="1200329"/>
          </a:xfrm>
          <a:prstGeom prst="rect">
            <a:avLst/>
          </a:prstGeom>
          <a:noFill/>
        </p:spPr>
        <p:txBody>
          <a:bodyPr wrap="square" rtlCol="0">
            <a:spAutoFit/>
          </a:bodyPr>
          <a:lstStyle/>
          <a:p>
            <a:pPr algn="ctr"/>
            <a:r>
              <a:rPr lang="en-US" b="1" i="0" dirty="0" smtClean="0">
                <a:solidFill>
                  <a:schemeClr val="bg1"/>
                </a:solidFill>
                <a:latin typeface="Informal Roman" pitchFamily="66" charset="0"/>
                <a:cs typeface="Times New Roman" pitchFamily="18" charset="0"/>
              </a:rPr>
              <a:t>Robust</a:t>
            </a:r>
          </a:p>
          <a:p>
            <a:pPr algn="ctr"/>
            <a:r>
              <a:rPr lang="en-US" b="1" i="0" dirty="0" smtClean="0">
                <a:solidFill>
                  <a:schemeClr val="bg1"/>
                </a:solidFill>
                <a:latin typeface="Informal Roman" pitchFamily="66" charset="0"/>
                <a:cs typeface="Times New Roman" pitchFamily="18" charset="0"/>
              </a:rPr>
              <a:t>Low</a:t>
            </a:r>
          </a:p>
          <a:p>
            <a:pPr algn="ctr"/>
            <a:r>
              <a:rPr lang="en-US" b="1" i="0" dirty="0" smtClean="0">
                <a:solidFill>
                  <a:schemeClr val="bg1"/>
                </a:solidFill>
                <a:latin typeface="Informal Roman" pitchFamily="66" charset="0"/>
                <a:cs typeface="Times New Roman" pitchFamily="18" charset="0"/>
              </a:rPr>
              <a:t>Power</a:t>
            </a:r>
          </a:p>
          <a:p>
            <a:pPr algn="ctr"/>
            <a:r>
              <a:rPr lang="en-US" b="1" i="0" dirty="0" smtClean="0">
                <a:solidFill>
                  <a:schemeClr val="bg1"/>
                </a:solidFill>
                <a:latin typeface="Informal Roman" pitchFamily="66" charset="0"/>
                <a:cs typeface="Times New Roman" pitchFamily="18" charset="0"/>
              </a:rPr>
              <a:t>VLSI</a:t>
            </a:r>
            <a:endParaRPr lang="en-US" b="1" i="0" dirty="0">
              <a:solidFill>
                <a:schemeClr val="bg1"/>
              </a:solidFill>
              <a:latin typeface="Informal Roman" pitchFamily="66" charset="0"/>
              <a:cs typeface="Times New Roman" pitchFamily="18" charset="0"/>
            </a:endParaRPr>
          </a:p>
        </p:txBody>
      </p:sp>
      <p:grpSp>
        <p:nvGrpSpPr>
          <p:cNvPr id="67" name="Group 66"/>
          <p:cNvGrpSpPr/>
          <p:nvPr/>
        </p:nvGrpSpPr>
        <p:grpSpPr>
          <a:xfrm>
            <a:off x="0" y="-1"/>
            <a:ext cx="846896" cy="6858001"/>
            <a:chOff x="457200" y="-1"/>
            <a:chExt cx="846896" cy="6858001"/>
          </a:xfrm>
        </p:grpSpPr>
        <p:sp>
          <p:nvSpPr>
            <p:cNvPr id="18" name="Rectangle 17"/>
            <p:cNvSpPr/>
            <p:nvPr userDrawn="1"/>
          </p:nvSpPr>
          <p:spPr>
            <a:xfrm>
              <a:off x="457200" y="0"/>
              <a:ext cx="838200" cy="6858000"/>
            </a:xfrm>
            <a:prstGeom prst="rect">
              <a:avLst/>
            </a:prstGeom>
            <a:solidFill>
              <a:srgbClr val="002060"/>
            </a:solidFill>
            <a:ln w="19050">
              <a:solidFill>
                <a:srgbClr val="002060"/>
              </a:solid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cxnSp>
          <p:nvCxnSpPr>
            <p:cNvPr id="35" name="Straight Connector 34"/>
            <p:cNvCxnSpPr>
              <a:endCxn id="18" idx="2"/>
            </p:cNvCxnSpPr>
            <p:nvPr userDrawn="1"/>
          </p:nvCxnSpPr>
          <p:spPr>
            <a:xfrm flipH="1">
              <a:off x="876300" y="1143000"/>
              <a:ext cx="592" cy="5715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6" name="Group 65"/>
            <p:cNvGrpSpPr/>
            <p:nvPr userDrawn="1"/>
          </p:nvGrpSpPr>
          <p:grpSpPr>
            <a:xfrm>
              <a:off x="463337" y="-1"/>
              <a:ext cx="840759" cy="1135620"/>
              <a:chOff x="463337" y="-1"/>
              <a:chExt cx="840759" cy="1135620"/>
            </a:xfrm>
          </p:grpSpPr>
          <p:cxnSp>
            <p:nvCxnSpPr>
              <p:cNvPr id="19" name="Straight Connector 18"/>
              <p:cNvCxnSpPr/>
              <p:nvPr userDrawn="1"/>
            </p:nvCxnSpPr>
            <p:spPr>
              <a:xfrm rot="5400000">
                <a:off x="909676" y="516850"/>
                <a:ext cx="21883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rot="5400000">
                <a:off x="914545" y="1031064"/>
                <a:ext cx="20909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rot="5400000" flipV="1">
                <a:off x="1055844" y="588167"/>
                <a:ext cx="0" cy="76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rot="5400000">
                <a:off x="942027" y="778183"/>
                <a:ext cx="3038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rot="5400000" flipV="1">
                <a:off x="1055844" y="886644"/>
                <a:ext cx="0" cy="76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rot="5400000">
                <a:off x="1019576" y="778183"/>
                <a:ext cx="3038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rot="5400000">
                <a:off x="610045" y="514349"/>
                <a:ext cx="22170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rot="5400000">
                <a:off x="613915" y="1028630"/>
                <a:ext cx="213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rot="5400000" flipV="1">
                <a:off x="682796" y="585207"/>
                <a:ext cx="0" cy="76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rot="5400000">
                <a:off x="492779" y="772827"/>
                <a:ext cx="3038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rot="5400000" flipV="1">
                <a:off x="682796" y="883550"/>
                <a:ext cx="0" cy="76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rot="5400000">
                <a:off x="416579" y="769733"/>
                <a:ext cx="3038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rot="10800000" flipV="1">
                <a:off x="720903" y="1135423"/>
                <a:ext cx="301841" cy="196"/>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Oval 32"/>
              <p:cNvSpPr/>
              <p:nvPr userDrawn="1"/>
            </p:nvSpPr>
            <p:spPr>
              <a:xfrm rot="5400000">
                <a:off x="1171444" y="740569"/>
                <a:ext cx="82637" cy="75229"/>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p:cNvCxnSpPr>
                <a:stCxn id="18" idx="0"/>
              </p:cNvCxnSpPr>
              <p:nvPr userDrawn="1"/>
            </p:nvCxnSpPr>
            <p:spPr>
              <a:xfrm rot="16200000" flipH="1" flipV="1">
                <a:off x="670000" y="205396"/>
                <a:ext cx="411697" cy="90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rot="10800000" flipV="1">
                <a:off x="717291" y="412419"/>
                <a:ext cx="301841" cy="196"/>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rot="10800000">
                <a:off x="1239656" y="782456"/>
                <a:ext cx="64440" cy="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rot="10800000">
                <a:off x="463337" y="767114"/>
                <a:ext cx="95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hf hdr="0" ftr="0" dt="0"/>
  <p:txStyles>
    <p:titleStyle>
      <a:lvl1pPr algn="l" defTabSz="914400" rtl="0" eaLnBrk="1" latinLnBrk="0" hangingPunct="1">
        <a:spcBef>
          <a:spcPct val="0"/>
        </a:spcBef>
        <a:buNone/>
        <a:defRPr sz="4400" b="0" kern="1200" baseline="0">
          <a:ln w="12700">
            <a:noFill/>
          </a:ln>
          <a:solidFill>
            <a:schemeClr val="bg2">
              <a:lumMod val="10000"/>
            </a:schemeClr>
          </a:solidFill>
          <a:effectLst/>
          <a:latin typeface="+mj-lt"/>
          <a:ea typeface="+mj-ea"/>
          <a:cs typeface="+mj-cs"/>
        </a:defRPr>
      </a:lvl1pPr>
    </p:titleStyle>
    <p:bodyStyle>
      <a:lvl1pPr marL="342900" indent="-342900" algn="l" defTabSz="914400" rtl="0" eaLnBrk="1" latinLnBrk="0" hangingPunct="1">
        <a:spcBef>
          <a:spcPct val="20000"/>
        </a:spcBef>
        <a:buFont typeface="Wingdings" pitchFamily="2" charset="2"/>
        <a:buChar char="§"/>
        <a:defRPr sz="2800" kern="1200">
          <a:solidFill>
            <a:schemeClr val="bg2">
              <a:lumMod val="10000"/>
            </a:schemeClr>
          </a:solidFill>
          <a:latin typeface="+mn-lt"/>
          <a:ea typeface="+mn-ea"/>
          <a:cs typeface="+mn-cs"/>
        </a:defRPr>
      </a:lvl1pPr>
      <a:lvl2pPr marL="742950" indent="-285750" algn="l" defTabSz="914400" rtl="0" eaLnBrk="1" latinLnBrk="0" hangingPunct="1">
        <a:spcBef>
          <a:spcPct val="20000"/>
        </a:spcBef>
        <a:buFont typeface="Wingdings" pitchFamily="2" charset="2"/>
        <a:buChar char="§"/>
        <a:defRPr sz="1800" kern="1200">
          <a:solidFill>
            <a:schemeClr val="bg2">
              <a:lumMod val="10000"/>
            </a:schemeClr>
          </a:solidFill>
          <a:latin typeface="+mn-lt"/>
          <a:ea typeface="+mn-ea"/>
          <a:cs typeface="+mn-cs"/>
        </a:defRPr>
      </a:lvl2pPr>
      <a:lvl3pPr marL="1143000" indent="-228600" algn="l" defTabSz="914400" rtl="0" eaLnBrk="1" latinLnBrk="0" hangingPunct="1">
        <a:spcBef>
          <a:spcPct val="20000"/>
        </a:spcBef>
        <a:buFont typeface="Wingdings" pitchFamily="2" charset="2"/>
        <a:buChar char="§"/>
        <a:defRPr sz="1800" kern="1200">
          <a:solidFill>
            <a:schemeClr val="bg2">
              <a:lumMod val="10000"/>
            </a:schemeClr>
          </a:solidFill>
          <a:latin typeface="+mn-lt"/>
          <a:ea typeface="+mn-ea"/>
          <a:cs typeface="+mn-cs"/>
        </a:defRPr>
      </a:lvl3pPr>
      <a:lvl4pPr marL="1600200" indent="-228600" algn="l" defTabSz="914400" rtl="0" eaLnBrk="1" latinLnBrk="0" hangingPunct="1">
        <a:spcBef>
          <a:spcPct val="20000"/>
        </a:spcBef>
        <a:buFont typeface="Wingdings" pitchFamily="2" charset="2"/>
        <a:buChar char="§"/>
        <a:defRPr sz="1800" kern="1200">
          <a:solidFill>
            <a:schemeClr val="bg2">
              <a:lumMod val="10000"/>
            </a:schemeClr>
          </a:solidFill>
          <a:latin typeface="+mn-lt"/>
          <a:ea typeface="+mn-ea"/>
          <a:cs typeface="+mn-cs"/>
        </a:defRPr>
      </a:lvl4pPr>
      <a:lvl5pPr marL="2057400" indent="-228600" algn="l" defTabSz="914400" rtl="0" eaLnBrk="1" latinLnBrk="0" hangingPunct="1">
        <a:spcBef>
          <a:spcPct val="20000"/>
        </a:spcBef>
        <a:buFont typeface="Wingdings" pitchFamily="2" charset="2"/>
        <a:buChar char="§"/>
        <a:defRPr sz="1800" kern="1200">
          <a:solidFill>
            <a:schemeClr val="bg2">
              <a:lumMod val="10000"/>
            </a:schemeClr>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6152" y="920350"/>
            <a:ext cx="7394448" cy="3935137"/>
          </a:xfrm>
        </p:spPr>
        <p:txBody>
          <a:bodyPr>
            <a:noAutofit/>
          </a:bodyPr>
          <a:lstStyle/>
          <a:p>
            <a:r>
              <a:rPr lang="en-US" sz="5400" dirty="0"/>
              <a:t>A MSP430 Microcontroller with Custom </a:t>
            </a:r>
            <a:r>
              <a:rPr lang="en-US" sz="5400" dirty="0" smtClean="0"/>
              <a:t>Peripherals</a:t>
            </a:r>
            <a:endParaRPr lang="en-US" sz="5400" dirty="0"/>
          </a:p>
        </p:txBody>
      </p:sp>
      <p:sp>
        <p:nvSpPr>
          <p:cNvPr id="3" name="Subtitle 2"/>
          <p:cNvSpPr>
            <a:spLocks noGrp="1"/>
          </p:cNvSpPr>
          <p:nvPr>
            <p:ph type="subTitle" idx="1"/>
          </p:nvPr>
        </p:nvSpPr>
        <p:spPr>
          <a:xfrm>
            <a:off x="1216151" y="5118539"/>
            <a:ext cx="6189583" cy="1282262"/>
          </a:xfrm>
        </p:spPr>
        <p:txBody>
          <a:bodyPr>
            <a:normAutofit fontScale="92500"/>
          </a:bodyPr>
          <a:lstStyle/>
          <a:p>
            <a:pPr algn="l"/>
            <a:r>
              <a:rPr lang="en-US" dirty="0" smtClean="0"/>
              <a:t>Alicia </a:t>
            </a:r>
            <a:r>
              <a:rPr lang="en-US" dirty="0" err="1" smtClean="0"/>
              <a:t>Klinefelter</a:t>
            </a:r>
            <a:endParaRPr lang="en-US" dirty="0" smtClean="0"/>
          </a:p>
          <a:p>
            <a:pPr algn="l"/>
            <a:r>
              <a:rPr lang="en-US" dirty="0" smtClean="0"/>
              <a:t>Dept. of Electrical Engineering, University of Virginia</a:t>
            </a:r>
          </a:p>
          <a:p>
            <a:pPr algn="l"/>
            <a:r>
              <a:rPr lang="en-US" dirty="0" smtClean="0"/>
              <a:t>May 08, </a:t>
            </a:r>
            <a:r>
              <a:rPr lang="en-US" dirty="0" smtClean="0"/>
              <a:t>2012</a:t>
            </a:r>
            <a:endParaRPr lang="en-US" dirty="0"/>
          </a:p>
        </p:txBody>
      </p:sp>
    </p:spTree>
    <p:extLst>
      <p:ext uri="{BB962C8B-B14F-4D97-AF65-F5344CB8AC3E}">
        <p14:creationId xmlns:p14="http://schemas.microsoft.com/office/powerpoint/2010/main" val="40933758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Getting Test Vectors: </a:t>
            </a:r>
            <a:r>
              <a:rPr lang="en-US" sz="3600" dirty="0" err="1" smtClean="0"/>
              <a:t>Modelsim</a:t>
            </a:r>
            <a:r>
              <a:rPr lang="en-US" sz="3600" dirty="0" smtClean="0"/>
              <a:t> DIV</a:t>
            </a:r>
            <a:endParaRPr lang="en-US" sz="3600" dirty="0"/>
          </a:p>
        </p:txBody>
      </p:sp>
      <p:sp>
        <p:nvSpPr>
          <p:cNvPr id="4" name="Slide Number Placeholder 3"/>
          <p:cNvSpPr>
            <a:spLocks noGrp="1"/>
          </p:cNvSpPr>
          <p:nvPr>
            <p:ph type="sldNum" sz="quarter" idx="11"/>
          </p:nvPr>
        </p:nvSpPr>
        <p:spPr/>
        <p:txBody>
          <a:bodyPr/>
          <a:lstStyle/>
          <a:p>
            <a:fld id="{173F9154-291C-425A-A36F-60764B2CA33B}" type="slidenum">
              <a:rPr lang="en-US" smtClean="0"/>
              <a:pPr/>
              <a:t>10</a:t>
            </a:fld>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1935532"/>
            <a:ext cx="7467600" cy="3748936"/>
          </a:xfrm>
        </p:spPr>
      </p:pic>
    </p:spTree>
    <p:extLst>
      <p:ext uri="{BB962C8B-B14F-4D97-AF65-F5344CB8AC3E}">
        <p14:creationId xmlns:p14="http://schemas.microsoft.com/office/powerpoint/2010/main" val="6870133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Synthesis with </a:t>
            </a:r>
            <a:r>
              <a:rPr lang="en-US" dirty="0" smtClean="0"/>
              <a:t>DC: Setup</a:t>
            </a:r>
            <a:endParaRPr lang="en-US" dirty="0"/>
          </a:p>
        </p:txBody>
      </p:sp>
      <p:sp>
        <p:nvSpPr>
          <p:cNvPr id="4" name="Slide Number Placeholder 3"/>
          <p:cNvSpPr>
            <a:spLocks noGrp="1"/>
          </p:cNvSpPr>
          <p:nvPr>
            <p:ph type="sldNum" sz="quarter" idx="12"/>
          </p:nvPr>
        </p:nvSpPr>
        <p:spPr/>
        <p:txBody>
          <a:bodyPr/>
          <a:lstStyle/>
          <a:p>
            <a:fld id="{173F9154-291C-425A-A36F-60764B2CA33B}" type="slidenum">
              <a:rPr lang="en-US" smtClean="0"/>
              <a:pPr/>
              <a:t>11</a:t>
            </a:fld>
            <a:endParaRPr lang="en-US"/>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359026" y="1263723"/>
            <a:ext cx="5684308" cy="2722599"/>
          </a:xfrm>
        </p:spPr>
      </p:pic>
      <p:sp>
        <p:nvSpPr>
          <p:cNvPr id="7" name="Content Placeholder 6"/>
          <p:cNvSpPr>
            <a:spLocks noGrp="1"/>
          </p:cNvSpPr>
          <p:nvPr>
            <p:ph sz="quarter" idx="14"/>
          </p:nvPr>
        </p:nvSpPr>
        <p:spPr>
          <a:xfrm>
            <a:off x="1182285" y="4190999"/>
            <a:ext cx="7665381" cy="2421467"/>
          </a:xfrm>
        </p:spPr>
        <p:txBody>
          <a:bodyPr>
            <a:normAutofit/>
          </a:bodyPr>
          <a:lstStyle/>
          <a:p>
            <a:r>
              <a:rPr lang="en-US" sz="1800" dirty="0"/>
              <a:t>Within the MSP430 directories from </a:t>
            </a:r>
            <a:r>
              <a:rPr lang="en-US" sz="1800" dirty="0" err="1"/>
              <a:t>OpenCores</a:t>
            </a:r>
            <a:r>
              <a:rPr lang="en-US" sz="1800" dirty="0"/>
              <a:t>, there is a directory including </a:t>
            </a:r>
            <a:r>
              <a:rPr lang="en-US" sz="1800" dirty="0" err="1"/>
              <a:t>tcl</a:t>
            </a:r>
            <a:r>
              <a:rPr lang="en-US" sz="1800" dirty="0"/>
              <a:t> scripts for DC synthesis: </a:t>
            </a:r>
            <a:r>
              <a:rPr lang="en-US" sz="1800" dirty="0" smtClean="0"/>
              <a:t/>
            </a:r>
            <a:br>
              <a:rPr lang="en-US" sz="1800" dirty="0" smtClean="0"/>
            </a:br>
            <a:r>
              <a:rPr lang="en-US" sz="1800" i="1" dirty="0" smtClean="0"/>
              <a:t>openmsp430 </a:t>
            </a:r>
            <a:r>
              <a:rPr lang="en-US" sz="1800" i="1" dirty="0"/>
              <a:t>--&gt; trunk --&gt; core --&gt; Synopsys</a:t>
            </a:r>
            <a:r>
              <a:rPr lang="en-US" sz="1800" dirty="0"/>
              <a:t> </a:t>
            </a:r>
            <a:endParaRPr lang="en-US" sz="1800" dirty="0" smtClean="0"/>
          </a:p>
          <a:p>
            <a:pPr lvl="1"/>
            <a:r>
              <a:rPr lang="en-US" sz="1400" dirty="0" smtClean="0"/>
              <a:t>Good foundation for commands in DC</a:t>
            </a:r>
          </a:p>
          <a:p>
            <a:r>
              <a:rPr lang="en-US" sz="1800" dirty="0" smtClean="0"/>
              <a:t>The </a:t>
            </a:r>
            <a:r>
              <a:rPr lang="en-US" sz="1800" dirty="0" err="1"/>
              <a:t>d</a:t>
            </a:r>
            <a:r>
              <a:rPr lang="en-US" sz="1800" i="1" dirty="0" err="1"/>
              <a:t>w_foundations.sldb</a:t>
            </a:r>
            <a:r>
              <a:rPr lang="en-US" sz="1800" dirty="0"/>
              <a:t> file needs to be accessible to the script. This file can be found at the </a:t>
            </a:r>
            <a:r>
              <a:rPr lang="en-US" sz="1800" dirty="0" smtClean="0"/>
              <a:t>Synopsys </a:t>
            </a:r>
            <a:r>
              <a:rPr lang="en-US" sz="1800" dirty="0"/>
              <a:t>root directory </a:t>
            </a:r>
            <a:r>
              <a:rPr lang="en-US" sz="1800" i="1" dirty="0"/>
              <a:t>/&lt;current version&gt;/libraries/syn</a:t>
            </a:r>
            <a:r>
              <a:rPr lang="en-US" sz="1800" dirty="0"/>
              <a:t>.</a:t>
            </a:r>
            <a:endParaRPr lang="en-US" sz="1800" dirty="0"/>
          </a:p>
        </p:txBody>
      </p:sp>
    </p:spTree>
    <p:extLst>
      <p:ext uri="{BB962C8B-B14F-4D97-AF65-F5344CB8AC3E}">
        <p14:creationId xmlns:p14="http://schemas.microsoft.com/office/powerpoint/2010/main" val="26416819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Synthesis with </a:t>
            </a:r>
            <a:r>
              <a:rPr lang="en-US" dirty="0" smtClean="0"/>
              <a:t>DC: Results</a:t>
            </a:r>
            <a:endParaRPr lang="en-US" dirty="0"/>
          </a:p>
        </p:txBody>
      </p:sp>
      <p:sp>
        <p:nvSpPr>
          <p:cNvPr id="4" name="Slide Number Placeholder 3"/>
          <p:cNvSpPr>
            <a:spLocks noGrp="1"/>
          </p:cNvSpPr>
          <p:nvPr>
            <p:ph type="sldNum" sz="quarter" idx="12"/>
          </p:nvPr>
        </p:nvSpPr>
        <p:spPr/>
        <p:txBody>
          <a:bodyPr/>
          <a:lstStyle/>
          <a:p>
            <a:fld id="{173F9154-291C-425A-A36F-60764B2CA33B}" type="slidenum">
              <a:rPr lang="en-US" smtClean="0"/>
              <a:pPr/>
              <a:t>12</a:t>
            </a:fld>
            <a:endParaRPr lang="en-US"/>
          </a:p>
        </p:txBody>
      </p:sp>
      <p:sp>
        <p:nvSpPr>
          <p:cNvPr id="7" name="Content Placeholder 6"/>
          <p:cNvSpPr>
            <a:spLocks noGrp="1"/>
          </p:cNvSpPr>
          <p:nvPr>
            <p:ph sz="quarter" idx="14"/>
          </p:nvPr>
        </p:nvSpPr>
        <p:spPr>
          <a:xfrm>
            <a:off x="1182286" y="1667933"/>
            <a:ext cx="3660648" cy="4944533"/>
          </a:xfrm>
        </p:spPr>
        <p:txBody>
          <a:bodyPr>
            <a:noAutofit/>
          </a:bodyPr>
          <a:lstStyle/>
          <a:p>
            <a:r>
              <a:rPr lang="en-US" sz="2000" dirty="0" smtClean="0"/>
              <a:t>DC and DFT completed for MSP430 without errors.</a:t>
            </a:r>
          </a:p>
          <a:p>
            <a:r>
              <a:rPr lang="en-US" sz="2000" dirty="0" smtClean="0"/>
              <a:t>Assumed voltage of 1.2V and frequency of 1MHz for fast “</a:t>
            </a:r>
            <a:r>
              <a:rPr lang="en-US" sz="2000" dirty="0" err="1" smtClean="0"/>
              <a:t>dco_clk</a:t>
            </a:r>
            <a:r>
              <a:rPr lang="en-US" sz="2000" dirty="0" smtClean="0"/>
              <a:t>” and 32kHz for slow “</a:t>
            </a:r>
            <a:r>
              <a:rPr lang="en-US" sz="2000" dirty="0" err="1" smtClean="0"/>
              <a:t>lfxt_clk</a:t>
            </a:r>
            <a:r>
              <a:rPr lang="en-US" sz="2000" dirty="0" smtClean="0"/>
              <a:t>”</a:t>
            </a:r>
          </a:p>
          <a:p>
            <a:r>
              <a:rPr lang="en-US" sz="2000" dirty="0" smtClean="0"/>
              <a:t>Used series of </a:t>
            </a:r>
            <a:r>
              <a:rPr lang="en-US" sz="2000" dirty="0" err="1" smtClean="0"/>
              <a:t>tcl</a:t>
            </a:r>
            <a:r>
              <a:rPr lang="en-US" sz="2000" dirty="0" smtClean="0"/>
              <a:t> scripts compiled from examples in class, example provided by openMSP430 directory, and commands from documentation.</a:t>
            </a:r>
            <a:endParaRPr lang="en-US" sz="2000" dirty="0"/>
          </a:p>
        </p:txBody>
      </p:sp>
      <p:pic>
        <p:nvPicPr>
          <p:cNvPr id="6" name="Content Placeholder 5"/>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5452532" y="1168398"/>
            <a:ext cx="3377935" cy="2813075"/>
          </a:xfr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2532" y="3614091"/>
            <a:ext cx="3343831" cy="2989909"/>
          </a:xfrm>
          <a:prstGeom prst="rect">
            <a:avLst/>
          </a:prstGeom>
        </p:spPr>
      </p:pic>
    </p:spTree>
    <p:extLst>
      <p:ext uri="{BB962C8B-B14F-4D97-AF65-F5344CB8AC3E}">
        <p14:creationId xmlns:p14="http://schemas.microsoft.com/office/powerpoint/2010/main" val="12080350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Synthesis with </a:t>
            </a:r>
            <a:r>
              <a:rPr lang="en-US" dirty="0" smtClean="0"/>
              <a:t>DC: UPF Design</a:t>
            </a:r>
            <a:endParaRPr lang="en-US" dirty="0"/>
          </a:p>
        </p:txBody>
      </p:sp>
      <p:sp>
        <p:nvSpPr>
          <p:cNvPr id="4" name="Slide Number Placeholder 3"/>
          <p:cNvSpPr>
            <a:spLocks noGrp="1"/>
          </p:cNvSpPr>
          <p:nvPr>
            <p:ph type="sldNum" sz="quarter" idx="12"/>
          </p:nvPr>
        </p:nvSpPr>
        <p:spPr/>
        <p:txBody>
          <a:bodyPr/>
          <a:lstStyle/>
          <a:p>
            <a:fld id="{173F9154-291C-425A-A36F-60764B2CA33B}" type="slidenum">
              <a:rPr lang="en-US" smtClean="0"/>
              <a:pPr/>
              <a:t>13</a:t>
            </a:fld>
            <a:endParaRPr lang="en-US"/>
          </a:p>
        </p:txBody>
      </p:sp>
      <p:sp>
        <p:nvSpPr>
          <p:cNvPr id="7" name="Content Placeholder 6"/>
          <p:cNvSpPr>
            <a:spLocks noGrp="1"/>
          </p:cNvSpPr>
          <p:nvPr>
            <p:ph sz="quarter" idx="14"/>
          </p:nvPr>
        </p:nvSpPr>
        <p:spPr>
          <a:xfrm>
            <a:off x="1182286" y="1667933"/>
            <a:ext cx="3660648" cy="4944533"/>
          </a:xfrm>
        </p:spPr>
        <p:txBody>
          <a:bodyPr>
            <a:noAutofit/>
          </a:bodyPr>
          <a:lstStyle/>
          <a:p>
            <a:r>
              <a:rPr lang="en-US" sz="2000" dirty="0" smtClean="0"/>
              <a:t>There is </a:t>
            </a:r>
            <a:r>
              <a:rPr lang="en-US" sz="2000" dirty="0"/>
              <a:t>a GUI option for creating UPF files from your synthesized design called visual UPF. </a:t>
            </a:r>
            <a:endParaRPr lang="en-US" sz="2000" dirty="0" smtClean="0"/>
          </a:p>
          <a:p>
            <a:r>
              <a:rPr lang="en-US" sz="2000" dirty="0" smtClean="0"/>
              <a:t>Can </a:t>
            </a:r>
            <a:r>
              <a:rPr lang="en-US" sz="2000" dirty="0"/>
              <a:t>select individual modules, put them on separate power designs, and add power switches. </a:t>
            </a:r>
            <a:endParaRPr lang="en-US" sz="2000" dirty="0" smtClean="0"/>
          </a:p>
          <a:p>
            <a:r>
              <a:rPr lang="en-US" sz="2000" dirty="0" smtClean="0"/>
              <a:t>This creates </a:t>
            </a:r>
            <a:r>
              <a:rPr lang="en-US" sz="2000" dirty="0"/>
              <a:t>a UPF </a:t>
            </a:r>
            <a:r>
              <a:rPr lang="en-US" sz="2000" dirty="0" smtClean="0"/>
              <a:t>script to use for the rest of the flow.</a:t>
            </a:r>
          </a:p>
          <a:p>
            <a:r>
              <a:rPr lang="en-US" sz="2000" dirty="0" smtClean="0"/>
              <a:t>Consideration: need to add switch inputs on top-level Verilog before implementing.</a:t>
            </a:r>
            <a:endParaRPr lang="en-US" sz="2000" dirty="0"/>
          </a:p>
        </p:txBody>
      </p:sp>
      <p:pic>
        <p:nvPicPr>
          <p:cNvPr id="5" name="Content Placeholder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5370175" y="1118770"/>
            <a:ext cx="3146905" cy="2843628"/>
          </a:xfr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0933" y="4013200"/>
            <a:ext cx="3174614" cy="2683932"/>
          </a:xfrm>
          <a:prstGeom prst="rect">
            <a:avLst/>
          </a:prstGeom>
        </p:spPr>
      </p:pic>
      <p:cxnSp>
        <p:nvCxnSpPr>
          <p:cNvPr id="11" name="Straight Arrow Connector 10"/>
          <p:cNvCxnSpPr/>
          <p:nvPr/>
        </p:nvCxnSpPr>
        <p:spPr>
          <a:xfrm>
            <a:off x="4445000" y="4622800"/>
            <a:ext cx="1159933" cy="431800"/>
          </a:xfrm>
          <a:prstGeom prst="straightConnector1">
            <a:avLst/>
          </a:prstGeom>
          <a:ln w="38100">
            <a:solidFill>
              <a:srgbClr val="0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4191000" y="3386667"/>
            <a:ext cx="1253067" cy="338667"/>
          </a:xfrm>
          <a:prstGeom prst="straightConnector1">
            <a:avLst/>
          </a:prstGeom>
          <a:ln w="38100">
            <a:solidFill>
              <a:srgbClr val="0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84718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Formality: Pre-Layout</a:t>
            </a:r>
            <a:endParaRPr lang="en-US" dirty="0"/>
          </a:p>
        </p:txBody>
      </p:sp>
      <p:sp>
        <p:nvSpPr>
          <p:cNvPr id="4" name="Slide Number Placeholder 3"/>
          <p:cNvSpPr>
            <a:spLocks noGrp="1"/>
          </p:cNvSpPr>
          <p:nvPr>
            <p:ph type="sldNum" sz="quarter" idx="11"/>
          </p:nvPr>
        </p:nvSpPr>
        <p:spPr/>
        <p:txBody>
          <a:bodyPr/>
          <a:lstStyle/>
          <a:p>
            <a:fld id="{173F9154-291C-425A-A36F-60764B2CA33B}" type="slidenum">
              <a:rPr lang="en-US" smtClean="0"/>
              <a:pPr/>
              <a:t>14</a:t>
            </a:fld>
            <a:endParaRPr lang="en-US"/>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22334" y="1600200"/>
            <a:ext cx="4661332"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01194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P&amp;R with ICC: Power Grid</a:t>
            </a:r>
            <a:endParaRPr lang="en-US" dirty="0"/>
          </a:p>
        </p:txBody>
      </p:sp>
      <p:sp>
        <p:nvSpPr>
          <p:cNvPr id="4" name="Slide Number Placeholder 3"/>
          <p:cNvSpPr>
            <a:spLocks noGrp="1"/>
          </p:cNvSpPr>
          <p:nvPr>
            <p:ph type="sldNum" sz="quarter" idx="12"/>
          </p:nvPr>
        </p:nvSpPr>
        <p:spPr/>
        <p:txBody>
          <a:bodyPr/>
          <a:lstStyle/>
          <a:p>
            <a:fld id="{173F9154-291C-425A-A36F-60764B2CA33B}" type="slidenum">
              <a:rPr lang="en-US" smtClean="0"/>
              <a:pPr/>
              <a:t>15</a:t>
            </a:fld>
            <a:endParaRPr lang="en-US"/>
          </a:p>
        </p:txBody>
      </p:sp>
      <p:pic>
        <p:nvPicPr>
          <p:cNvPr id="5" name="Content Placeholder 4"/>
          <p:cNvPicPr>
            <a:picLocks noGrp="1" noChangeAspect="1"/>
          </p:cNvPicPr>
          <p:nvPr>
            <p:ph sz="quarter" idx="13"/>
          </p:nvPr>
        </p:nvPicPr>
        <p:blipFill>
          <a:blip r:embed="rId3" cstate="print">
            <a:extLst>
              <a:ext uri="{28A0092B-C50C-407E-A947-70E740481C1C}">
                <a14:useLocalDpi xmlns:a14="http://schemas.microsoft.com/office/drawing/2010/main" val="0"/>
              </a:ext>
            </a:extLst>
          </a:blip>
          <a:stretch>
            <a:fillRect/>
          </a:stretch>
        </p:blipFill>
        <p:spPr>
          <a:xfrm>
            <a:off x="5305425" y="2164959"/>
            <a:ext cx="3730625" cy="2676776"/>
          </a:xfrm>
        </p:spPr>
      </p:pic>
      <p:sp>
        <p:nvSpPr>
          <p:cNvPr id="6" name="Content Placeholder 5"/>
          <p:cNvSpPr>
            <a:spLocks noGrp="1"/>
          </p:cNvSpPr>
          <p:nvPr>
            <p:ph sz="quarter" idx="14"/>
          </p:nvPr>
        </p:nvSpPr>
        <p:spPr>
          <a:xfrm>
            <a:off x="1278467" y="1630679"/>
            <a:ext cx="3659970" cy="4389120"/>
          </a:xfrm>
        </p:spPr>
        <p:txBody>
          <a:bodyPr>
            <a:normAutofit fontScale="70000" lnSpcReduction="20000"/>
          </a:bodyPr>
          <a:lstStyle/>
          <a:p>
            <a:r>
              <a:rPr lang="en-US" dirty="0"/>
              <a:t>Place and route was completed in ICC and used a set of scripts from the </a:t>
            </a:r>
            <a:r>
              <a:rPr lang="en-US" dirty="0" smtClean="0"/>
              <a:t>class tutorial</a:t>
            </a:r>
            <a:r>
              <a:rPr lang="en-US" dirty="0"/>
              <a:t>. </a:t>
            </a:r>
            <a:endParaRPr lang="en-US" dirty="0" smtClean="0"/>
          </a:p>
          <a:p>
            <a:r>
              <a:rPr lang="en-US" dirty="0" smtClean="0"/>
              <a:t>The </a:t>
            </a:r>
            <a:r>
              <a:rPr lang="en-US" dirty="0"/>
              <a:t>library setup was almost identical </a:t>
            </a:r>
            <a:r>
              <a:rPr lang="en-US" dirty="0" smtClean="0"/>
              <a:t>(</a:t>
            </a:r>
            <a:r>
              <a:rPr lang="en-US" dirty="0"/>
              <a:t>as in the class tutorial). There is a script titled "</a:t>
            </a:r>
            <a:r>
              <a:rPr lang="en-US" dirty="0" err="1"/>
              <a:t>design_all.tcl</a:t>
            </a:r>
            <a:r>
              <a:rPr lang="en-US" dirty="0"/>
              <a:t>" </a:t>
            </a:r>
            <a:r>
              <a:rPr lang="en-US" dirty="0" smtClean="0"/>
              <a:t>used as template for most of design.</a:t>
            </a:r>
          </a:p>
          <a:p>
            <a:r>
              <a:rPr lang="en-US" dirty="0" smtClean="0"/>
              <a:t>Final </a:t>
            </a:r>
            <a:r>
              <a:rPr lang="en-US" dirty="0"/>
              <a:t>command set was a hybrid between what was provided in the script and using the GUI to manually do things. The final script is included in the /</a:t>
            </a:r>
            <a:r>
              <a:rPr lang="en-US" dirty="0" err="1"/>
              <a:t>icc</a:t>
            </a:r>
            <a:r>
              <a:rPr lang="en-US" dirty="0"/>
              <a:t>/scripts directory. </a:t>
            </a:r>
            <a:endParaRPr lang="en-US" dirty="0"/>
          </a:p>
        </p:txBody>
      </p:sp>
    </p:spTree>
    <p:extLst>
      <p:ext uri="{BB962C8B-B14F-4D97-AF65-F5344CB8AC3E}">
        <p14:creationId xmlns:p14="http://schemas.microsoft.com/office/powerpoint/2010/main" val="9550239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P&amp;R with ICC: </a:t>
            </a:r>
            <a:r>
              <a:rPr lang="en-US" dirty="0" smtClean="0"/>
              <a:t>Post-Route</a:t>
            </a:r>
            <a:endParaRPr lang="en-US" dirty="0"/>
          </a:p>
        </p:txBody>
      </p:sp>
      <p:sp>
        <p:nvSpPr>
          <p:cNvPr id="4" name="Slide Number Placeholder 3"/>
          <p:cNvSpPr>
            <a:spLocks noGrp="1"/>
          </p:cNvSpPr>
          <p:nvPr>
            <p:ph type="sldNum" sz="quarter" idx="12"/>
          </p:nvPr>
        </p:nvSpPr>
        <p:spPr/>
        <p:txBody>
          <a:bodyPr/>
          <a:lstStyle/>
          <a:p>
            <a:fld id="{173F9154-291C-425A-A36F-60764B2CA33B}" type="slidenum">
              <a:rPr lang="en-US" smtClean="0"/>
              <a:pPr/>
              <a:t>16</a:t>
            </a:fld>
            <a:endParaRPr lang="en-US"/>
          </a:p>
        </p:txBody>
      </p:sp>
      <p:sp>
        <p:nvSpPr>
          <p:cNvPr id="5" name="Content Placeholder 4"/>
          <p:cNvSpPr>
            <a:spLocks noGrp="1"/>
          </p:cNvSpPr>
          <p:nvPr>
            <p:ph sz="quarter" idx="13"/>
          </p:nvPr>
        </p:nvSpPr>
        <p:spPr>
          <a:xfrm>
            <a:off x="1216152" y="1325880"/>
            <a:ext cx="3730752" cy="5227320"/>
          </a:xfrm>
        </p:spPr>
        <p:txBody>
          <a:bodyPr>
            <a:normAutofit fontScale="92500" lnSpcReduction="20000"/>
          </a:bodyPr>
          <a:lstStyle/>
          <a:p>
            <a:r>
              <a:rPr lang="en-US" dirty="0"/>
              <a:t>The standard cells were than placed, the design was routed, and filler cells were added. </a:t>
            </a:r>
            <a:endParaRPr lang="en-US" dirty="0" smtClean="0"/>
          </a:p>
          <a:p>
            <a:r>
              <a:rPr lang="en-US" dirty="0" smtClean="0"/>
              <a:t>To </a:t>
            </a:r>
            <a:r>
              <a:rPr lang="en-US" dirty="0"/>
              <a:t>view the size of the routed design, the ruler was used to see that </a:t>
            </a:r>
            <a:r>
              <a:rPr lang="en-US" dirty="0" smtClean="0"/>
              <a:t>it </a:t>
            </a:r>
            <a:r>
              <a:rPr lang="en-US" dirty="0"/>
              <a:t>is ~</a:t>
            </a:r>
            <a:r>
              <a:rPr lang="en-US" dirty="0" smtClean="0"/>
              <a:t>350umx350um</a:t>
            </a:r>
          </a:p>
          <a:p>
            <a:r>
              <a:rPr lang="en-US" dirty="0" smtClean="0"/>
              <a:t>GDS and final </a:t>
            </a:r>
            <a:r>
              <a:rPr lang="en-US" dirty="0" err="1" smtClean="0"/>
              <a:t>netlist</a:t>
            </a:r>
            <a:r>
              <a:rPr lang="en-US" dirty="0" smtClean="0"/>
              <a:t> exported</a:t>
            </a:r>
          </a:p>
          <a:p>
            <a:r>
              <a:rPr lang="en-US" dirty="0" smtClean="0"/>
              <a:t>Problems: Violated min density % for metal layers not used, but ignored the DRC warnings.</a:t>
            </a:r>
          </a:p>
        </p:txBody>
      </p:sp>
      <p:pic>
        <p:nvPicPr>
          <p:cNvPr id="8" name="Content Placeholder 7"/>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102225" y="2020035"/>
            <a:ext cx="3730625" cy="3000493"/>
          </a:xfrm>
        </p:spPr>
      </p:pic>
    </p:spTree>
    <p:extLst>
      <p:ext uri="{BB962C8B-B14F-4D97-AF65-F5344CB8AC3E}">
        <p14:creationId xmlns:p14="http://schemas.microsoft.com/office/powerpoint/2010/main" val="35487678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P&amp;R with ICC: </a:t>
            </a:r>
            <a:r>
              <a:rPr lang="en-US" dirty="0" smtClean="0"/>
              <a:t>Visual Mode</a:t>
            </a:r>
            <a:endParaRPr lang="en-US" dirty="0"/>
          </a:p>
        </p:txBody>
      </p:sp>
      <p:sp>
        <p:nvSpPr>
          <p:cNvPr id="4" name="Slide Number Placeholder 3"/>
          <p:cNvSpPr>
            <a:spLocks noGrp="1"/>
          </p:cNvSpPr>
          <p:nvPr>
            <p:ph type="sldNum" sz="quarter" idx="12"/>
          </p:nvPr>
        </p:nvSpPr>
        <p:spPr/>
        <p:txBody>
          <a:bodyPr/>
          <a:lstStyle/>
          <a:p>
            <a:fld id="{173F9154-291C-425A-A36F-60764B2CA33B}" type="slidenum">
              <a:rPr lang="en-US" smtClean="0"/>
              <a:pPr/>
              <a:t>17</a:t>
            </a:fld>
            <a:endParaRPr lang="en-US"/>
          </a:p>
        </p:txBody>
      </p:sp>
      <p:sp>
        <p:nvSpPr>
          <p:cNvPr id="5" name="Content Placeholder 4"/>
          <p:cNvSpPr>
            <a:spLocks noGrp="1"/>
          </p:cNvSpPr>
          <p:nvPr>
            <p:ph sz="quarter" idx="13"/>
          </p:nvPr>
        </p:nvSpPr>
        <p:spPr>
          <a:xfrm>
            <a:off x="1224618" y="1766146"/>
            <a:ext cx="3730752" cy="4389120"/>
          </a:xfrm>
        </p:spPr>
        <p:txBody>
          <a:bodyPr>
            <a:normAutofit/>
          </a:bodyPr>
          <a:lstStyle/>
          <a:p>
            <a:r>
              <a:rPr lang="en-US" dirty="0" smtClean="0"/>
              <a:t>There is a visual mode to view different design qualities. </a:t>
            </a:r>
          </a:p>
          <a:p>
            <a:r>
              <a:rPr lang="en-US" dirty="0" smtClean="0"/>
              <a:t>Within </a:t>
            </a:r>
            <a:r>
              <a:rPr lang="en-US" dirty="0"/>
              <a:t>the GUI, you can go to </a:t>
            </a:r>
            <a:r>
              <a:rPr lang="en-US" i="1" dirty="0"/>
              <a:t>View --&gt; Visual Mode</a:t>
            </a:r>
            <a:r>
              <a:rPr lang="en-US" dirty="0"/>
              <a:t> to see the options. </a:t>
            </a:r>
            <a:endParaRPr lang="en-US" dirty="0"/>
          </a:p>
        </p:txBody>
      </p:sp>
      <p:pic>
        <p:nvPicPr>
          <p:cNvPr id="6" name="Content Placeholder 5"/>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102225" y="2018975"/>
            <a:ext cx="3730625" cy="3002613"/>
          </a:xfrm>
        </p:spPr>
      </p:pic>
      <p:sp>
        <p:nvSpPr>
          <p:cNvPr id="7" name="TextBox 6"/>
          <p:cNvSpPr txBox="1"/>
          <p:nvPr/>
        </p:nvSpPr>
        <p:spPr>
          <a:xfrm>
            <a:off x="5096933" y="5113867"/>
            <a:ext cx="3725334" cy="369332"/>
          </a:xfrm>
          <a:prstGeom prst="rect">
            <a:avLst/>
          </a:prstGeom>
          <a:noFill/>
        </p:spPr>
        <p:txBody>
          <a:bodyPr wrap="square" rtlCol="0">
            <a:spAutoFit/>
          </a:bodyPr>
          <a:lstStyle/>
          <a:p>
            <a:pPr algn="ctr"/>
            <a:r>
              <a:rPr lang="en-US" dirty="0" smtClean="0"/>
              <a:t>Cell Density</a:t>
            </a:r>
            <a:endParaRPr lang="en-US" dirty="0"/>
          </a:p>
        </p:txBody>
      </p:sp>
    </p:spTree>
    <p:extLst>
      <p:ext uri="{BB962C8B-B14F-4D97-AF65-F5344CB8AC3E}">
        <p14:creationId xmlns:p14="http://schemas.microsoft.com/office/powerpoint/2010/main" val="18609177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P&amp;R with ICC: </a:t>
            </a:r>
            <a:r>
              <a:rPr lang="en-US" dirty="0" smtClean="0"/>
              <a:t>Visual Mode</a:t>
            </a:r>
            <a:endParaRPr lang="en-US" dirty="0"/>
          </a:p>
        </p:txBody>
      </p:sp>
      <p:sp>
        <p:nvSpPr>
          <p:cNvPr id="4" name="Slide Number Placeholder 3"/>
          <p:cNvSpPr>
            <a:spLocks noGrp="1"/>
          </p:cNvSpPr>
          <p:nvPr>
            <p:ph type="sldNum" sz="quarter" idx="12"/>
          </p:nvPr>
        </p:nvSpPr>
        <p:spPr/>
        <p:txBody>
          <a:bodyPr/>
          <a:lstStyle/>
          <a:p>
            <a:fld id="{173F9154-291C-425A-A36F-60764B2CA33B}" type="slidenum">
              <a:rPr lang="en-US" smtClean="0"/>
              <a:pPr/>
              <a:t>18</a:t>
            </a:fld>
            <a:endParaRPr lang="en-US"/>
          </a:p>
        </p:txBody>
      </p:sp>
      <p:sp>
        <p:nvSpPr>
          <p:cNvPr id="5" name="Content Placeholder 4"/>
          <p:cNvSpPr>
            <a:spLocks noGrp="1"/>
          </p:cNvSpPr>
          <p:nvPr>
            <p:ph sz="quarter" idx="13"/>
          </p:nvPr>
        </p:nvSpPr>
        <p:spPr>
          <a:xfrm>
            <a:off x="1063745" y="1766146"/>
            <a:ext cx="3389715" cy="4389120"/>
          </a:xfrm>
        </p:spPr>
        <p:txBody>
          <a:bodyPr>
            <a:normAutofit/>
          </a:bodyPr>
          <a:lstStyle/>
          <a:p>
            <a:r>
              <a:rPr lang="en-US" dirty="0" smtClean="0"/>
              <a:t>Peripherals and execution unit took up a lot of space!</a:t>
            </a:r>
            <a:endParaRPr lang="en-US" dirty="0"/>
          </a:p>
        </p:txBody>
      </p:sp>
      <p:sp>
        <p:nvSpPr>
          <p:cNvPr id="7" name="TextBox 6"/>
          <p:cNvSpPr txBox="1"/>
          <p:nvPr/>
        </p:nvSpPr>
        <p:spPr>
          <a:xfrm>
            <a:off x="4605867" y="5113867"/>
            <a:ext cx="4216400" cy="369332"/>
          </a:xfrm>
          <a:prstGeom prst="rect">
            <a:avLst/>
          </a:prstGeom>
          <a:noFill/>
        </p:spPr>
        <p:txBody>
          <a:bodyPr wrap="square" rtlCol="0">
            <a:spAutoFit/>
          </a:bodyPr>
          <a:lstStyle/>
          <a:p>
            <a:pPr algn="ctr"/>
            <a:r>
              <a:rPr lang="en-US" dirty="0" smtClean="0"/>
              <a:t>Hierarchy</a:t>
            </a:r>
            <a:endParaRPr lang="en-US" dirty="0"/>
          </a:p>
        </p:txBody>
      </p:sp>
      <p:pic>
        <p:nvPicPr>
          <p:cNvPr id="8" name="Content Placeholder 7"/>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578547" y="1600201"/>
            <a:ext cx="4254303" cy="3419272"/>
          </a:xfrm>
        </p:spPr>
      </p:pic>
    </p:spTree>
    <p:extLst>
      <p:ext uri="{BB962C8B-B14F-4D97-AF65-F5344CB8AC3E}">
        <p14:creationId xmlns:p14="http://schemas.microsoft.com/office/powerpoint/2010/main" val="33675504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P&amp;R with ICC: </a:t>
            </a:r>
            <a:r>
              <a:rPr lang="en-US" dirty="0" smtClean="0"/>
              <a:t>Visual Mode</a:t>
            </a:r>
            <a:endParaRPr lang="en-US" dirty="0"/>
          </a:p>
        </p:txBody>
      </p:sp>
      <p:sp>
        <p:nvSpPr>
          <p:cNvPr id="4" name="Slide Number Placeholder 3"/>
          <p:cNvSpPr>
            <a:spLocks noGrp="1"/>
          </p:cNvSpPr>
          <p:nvPr>
            <p:ph type="sldNum" sz="quarter" idx="12"/>
          </p:nvPr>
        </p:nvSpPr>
        <p:spPr/>
        <p:txBody>
          <a:bodyPr/>
          <a:lstStyle/>
          <a:p>
            <a:fld id="{173F9154-291C-425A-A36F-60764B2CA33B}" type="slidenum">
              <a:rPr lang="en-US" smtClean="0"/>
              <a:pPr/>
              <a:t>19</a:t>
            </a:fld>
            <a:endParaRPr lang="en-US"/>
          </a:p>
        </p:txBody>
      </p:sp>
      <p:pic>
        <p:nvPicPr>
          <p:cNvPr id="9" name="Content Placeholder 8"/>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207029" y="2004763"/>
            <a:ext cx="3730625" cy="2997699"/>
          </a:xfrm>
        </p:spPr>
      </p:pic>
      <p:sp>
        <p:nvSpPr>
          <p:cNvPr id="7" name="TextBox 6"/>
          <p:cNvSpPr txBox="1"/>
          <p:nvPr/>
        </p:nvSpPr>
        <p:spPr>
          <a:xfrm>
            <a:off x="1210733" y="5113867"/>
            <a:ext cx="3725334" cy="369332"/>
          </a:xfrm>
          <a:prstGeom prst="rect">
            <a:avLst/>
          </a:prstGeom>
          <a:noFill/>
        </p:spPr>
        <p:txBody>
          <a:bodyPr wrap="square" rtlCol="0">
            <a:spAutoFit/>
          </a:bodyPr>
          <a:lstStyle/>
          <a:p>
            <a:pPr algn="ctr"/>
            <a:r>
              <a:rPr lang="en-US" dirty="0" smtClean="0"/>
              <a:t>Clock tree routing: LFXT</a:t>
            </a:r>
            <a:endParaRPr lang="en-US" dirty="0"/>
          </a:p>
        </p:txBody>
      </p:sp>
      <p:pic>
        <p:nvPicPr>
          <p:cNvPr id="8" name="Content Placeholder 7"/>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102225" y="2016895"/>
            <a:ext cx="3730625" cy="3006772"/>
          </a:xfrm>
        </p:spPr>
      </p:pic>
      <p:sp>
        <p:nvSpPr>
          <p:cNvPr id="10" name="TextBox 9"/>
          <p:cNvSpPr txBox="1"/>
          <p:nvPr/>
        </p:nvSpPr>
        <p:spPr>
          <a:xfrm>
            <a:off x="5088467" y="5144533"/>
            <a:ext cx="3725334" cy="369332"/>
          </a:xfrm>
          <a:prstGeom prst="rect">
            <a:avLst/>
          </a:prstGeom>
          <a:noFill/>
        </p:spPr>
        <p:txBody>
          <a:bodyPr wrap="square" rtlCol="0">
            <a:spAutoFit/>
          </a:bodyPr>
          <a:lstStyle/>
          <a:p>
            <a:pPr algn="ctr"/>
            <a:r>
              <a:rPr lang="en-US" dirty="0" smtClean="0"/>
              <a:t>Clock tree routing: DCO</a:t>
            </a:r>
            <a:endParaRPr lang="en-US" dirty="0"/>
          </a:p>
        </p:txBody>
      </p:sp>
    </p:spTree>
    <p:extLst>
      <p:ext uri="{BB962C8B-B14F-4D97-AF65-F5344CB8AC3E}">
        <p14:creationId xmlns:p14="http://schemas.microsoft.com/office/powerpoint/2010/main" val="33675504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Context</a:t>
            </a:r>
            <a:endParaRPr lang="en-US" dirty="0"/>
          </a:p>
        </p:txBody>
      </p:sp>
      <p:sp>
        <p:nvSpPr>
          <p:cNvPr id="3" name="Content Placeholder 2"/>
          <p:cNvSpPr>
            <a:spLocks noGrp="1"/>
          </p:cNvSpPr>
          <p:nvPr>
            <p:ph idx="1"/>
          </p:nvPr>
        </p:nvSpPr>
        <p:spPr>
          <a:xfrm>
            <a:off x="905933" y="1571614"/>
            <a:ext cx="3670643" cy="4896919"/>
          </a:xfrm>
        </p:spPr>
        <p:txBody>
          <a:bodyPr>
            <a:normAutofit fontScale="92500"/>
          </a:bodyPr>
          <a:lstStyle/>
          <a:p>
            <a:r>
              <a:rPr lang="en-US" dirty="0" smtClean="0"/>
              <a:t>Wireless body sensor nodes (BSN) often have microcontroller for processing</a:t>
            </a:r>
          </a:p>
          <a:p>
            <a:pPr lvl="1"/>
            <a:r>
              <a:rPr lang="en-US" dirty="0" smtClean="0"/>
              <a:t>Requires coding in custom ISA or assembly on finished chip</a:t>
            </a:r>
          </a:p>
          <a:p>
            <a:r>
              <a:rPr lang="en-US" dirty="0" smtClean="0"/>
              <a:t>For flexible design available to C-level programmers, the MSP430 is ideal</a:t>
            </a:r>
          </a:p>
          <a:p>
            <a:r>
              <a:rPr lang="en-US" b="1" dirty="0" smtClean="0"/>
              <a:t>Problem: </a:t>
            </a:r>
            <a:r>
              <a:rPr lang="en-US" dirty="0" smtClean="0"/>
              <a:t>Accelerators not addressable!</a:t>
            </a:r>
            <a:endParaRPr lang="en-US" dirty="0" smtClean="0"/>
          </a:p>
          <a:p>
            <a:endParaRPr lang="en-US" dirty="0" smtClean="0"/>
          </a:p>
        </p:txBody>
      </p:sp>
      <p:sp>
        <p:nvSpPr>
          <p:cNvPr id="4" name="Slide Number Placeholder 3"/>
          <p:cNvSpPr>
            <a:spLocks noGrp="1"/>
          </p:cNvSpPr>
          <p:nvPr>
            <p:ph type="sldNum" sz="quarter" idx="11"/>
          </p:nvPr>
        </p:nvSpPr>
        <p:spPr/>
        <p:txBody>
          <a:bodyPr/>
          <a:lstStyle/>
          <a:p>
            <a:fld id="{173F9154-291C-425A-A36F-60764B2CA33B}" type="slidenum">
              <a:rPr lang="en-US" smtClean="0"/>
              <a:pPr/>
              <a:t>2</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3992" y="4216399"/>
            <a:ext cx="3940608" cy="2184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6576" y="1197505"/>
            <a:ext cx="4491224" cy="27140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7069667" y="1337733"/>
            <a:ext cx="1718732" cy="1456267"/>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8803388" y="1222317"/>
            <a:ext cx="340612" cy="230832"/>
          </a:xfrm>
          <a:prstGeom prst="rect">
            <a:avLst/>
          </a:prstGeom>
          <a:noFill/>
        </p:spPr>
        <p:txBody>
          <a:bodyPr wrap="square" rtlCol="0">
            <a:spAutoFit/>
          </a:bodyPr>
          <a:lstStyle/>
          <a:p>
            <a:r>
              <a:rPr lang="en-US" sz="900" dirty="0" smtClean="0"/>
              <a:t>[1]</a:t>
            </a:r>
            <a:endParaRPr lang="en-US" sz="900" dirty="0"/>
          </a:p>
        </p:txBody>
      </p:sp>
      <p:sp>
        <p:nvSpPr>
          <p:cNvPr id="9" name="TextBox 8"/>
          <p:cNvSpPr txBox="1"/>
          <p:nvPr/>
        </p:nvSpPr>
        <p:spPr>
          <a:xfrm>
            <a:off x="8625592" y="4216399"/>
            <a:ext cx="340612" cy="230832"/>
          </a:xfrm>
          <a:prstGeom prst="rect">
            <a:avLst/>
          </a:prstGeom>
          <a:noFill/>
        </p:spPr>
        <p:txBody>
          <a:bodyPr wrap="square" rtlCol="0">
            <a:spAutoFit/>
          </a:bodyPr>
          <a:lstStyle/>
          <a:p>
            <a:r>
              <a:rPr lang="en-US" sz="900" dirty="0" smtClean="0"/>
              <a:t>[2]</a:t>
            </a:r>
            <a:endParaRPr lang="en-US" sz="900" dirty="0"/>
          </a:p>
        </p:txBody>
      </p:sp>
    </p:spTree>
    <p:extLst>
      <p:ext uri="{BB962C8B-B14F-4D97-AF65-F5344CB8AC3E}">
        <p14:creationId xmlns:p14="http://schemas.microsoft.com/office/powerpoint/2010/main" val="10124592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Formality: Post-Layout</a:t>
            </a:r>
            <a:endParaRPr lang="en-US" dirty="0"/>
          </a:p>
        </p:txBody>
      </p:sp>
      <p:sp>
        <p:nvSpPr>
          <p:cNvPr id="4" name="Slide Number Placeholder 3"/>
          <p:cNvSpPr>
            <a:spLocks noGrp="1"/>
          </p:cNvSpPr>
          <p:nvPr>
            <p:ph type="sldNum" sz="quarter" idx="12"/>
          </p:nvPr>
        </p:nvSpPr>
        <p:spPr/>
        <p:txBody>
          <a:bodyPr/>
          <a:lstStyle/>
          <a:p>
            <a:fld id="{173F9154-291C-425A-A36F-60764B2CA33B}" type="slidenum">
              <a:rPr lang="en-US" smtClean="0"/>
              <a:pPr/>
              <a:t>20</a:t>
            </a:fld>
            <a:endParaRPr lang="en-US"/>
          </a:p>
        </p:txBody>
      </p:sp>
      <p:pic>
        <p:nvPicPr>
          <p:cNvPr id="6" name="Content Placeholder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532533" y="1325563"/>
            <a:ext cx="4837759" cy="4668837"/>
          </a:xfrm>
        </p:spPr>
      </p:pic>
    </p:spTree>
    <p:extLst>
      <p:ext uri="{BB962C8B-B14F-4D97-AF65-F5344CB8AC3E}">
        <p14:creationId xmlns:p14="http://schemas.microsoft.com/office/powerpoint/2010/main" val="34674551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HSPICE </a:t>
            </a:r>
            <a:r>
              <a:rPr lang="en-US" dirty="0" err="1" smtClean="0"/>
              <a:t>Simluations</a:t>
            </a:r>
            <a:endParaRPr lang="en-US" dirty="0"/>
          </a:p>
        </p:txBody>
      </p:sp>
      <p:sp>
        <p:nvSpPr>
          <p:cNvPr id="4" name="Slide Number Placeholder 3"/>
          <p:cNvSpPr>
            <a:spLocks noGrp="1"/>
          </p:cNvSpPr>
          <p:nvPr>
            <p:ph type="sldNum" sz="quarter" idx="11"/>
          </p:nvPr>
        </p:nvSpPr>
        <p:spPr/>
        <p:txBody>
          <a:bodyPr/>
          <a:lstStyle/>
          <a:p>
            <a:fld id="{173F9154-291C-425A-A36F-60764B2CA33B}" type="slidenum">
              <a:rPr lang="en-US" smtClean="0"/>
              <a:pPr/>
              <a:t>21</a:t>
            </a:fld>
            <a:endParaRPr lang="en-US"/>
          </a:p>
        </p:txBody>
      </p:sp>
      <p:sp>
        <p:nvSpPr>
          <p:cNvPr id="3" name="Content Placeholder 2"/>
          <p:cNvSpPr>
            <a:spLocks noGrp="1"/>
          </p:cNvSpPr>
          <p:nvPr>
            <p:ph idx="1"/>
          </p:nvPr>
        </p:nvSpPr>
        <p:spPr/>
        <p:txBody>
          <a:bodyPr>
            <a:normAutofit lnSpcReduction="10000"/>
          </a:bodyPr>
          <a:lstStyle/>
          <a:p>
            <a:r>
              <a:rPr lang="en-US" dirty="0" smtClean="0"/>
              <a:t>SPICE </a:t>
            </a:r>
            <a:r>
              <a:rPr lang="en-US" dirty="0" err="1" smtClean="0"/>
              <a:t>netlist</a:t>
            </a:r>
            <a:r>
              <a:rPr lang="en-US" dirty="0" smtClean="0"/>
              <a:t> found using Hercules command</a:t>
            </a:r>
          </a:p>
          <a:p>
            <a:pPr lvl="1"/>
            <a:r>
              <a:rPr lang="en-US" sz="1600" dirty="0" err="1">
                <a:latin typeface="Courier New" pitchFamily="49" charset="0"/>
                <a:cs typeface="Courier New" pitchFamily="49" charset="0"/>
              </a:rPr>
              <a:t>nettran</a:t>
            </a:r>
            <a:r>
              <a:rPr lang="en-US" sz="1600" dirty="0">
                <a:latin typeface="Courier New" pitchFamily="49" charset="0"/>
                <a:cs typeface="Courier New" pitchFamily="49" charset="0"/>
              </a:rPr>
              <a:t> -</a:t>
            </a:r>
            <a:r>
              <a:rPr lang="en-US" sz="1600" dirty="0" err="1">
                <a:latin typeface="Courier New" pitchFamily="49" charset="0"/>
                <a:cs typeface="Courier New" pitchFamily="49" charset="0"/>
              </a:rPr>
              <a:t>verilog</a:t>
            </a:r>
            <a:r>
              <a:rPr lang="en-US" sz="1600" dirty="0">
                <a:latin typeface="Courier New" pitchFamily="49" charset="0"/>
                <a:cs typeface="Courier New" pitchFamily="49" charset="0"/>
              </a:rPr>
              <a:t> openMSP430.v -cdl-a -cdl-s -</a:t>
            </a:r>
            <a:r>
              <a:rPr lang="en-US" sz="1600" dirty="0" err="1">
                <a:latin typeface="Courier New" pitchFamily="49" charset="0"/>
                <a:cs typeface="Courier New" pitchFamily="49" charset="0"/>
              </a:rPr>
              <a:t>sp</a:t>
            </a:r>
            <a:r>
              <a:rPr lang="en-US" sz="1600" dirty="0">
                <a:latin typeface="Courier New" pitchFamily="49" charset="0"/>
                <a:cs typeface="Courier New" pitchFamily="49" charset="0"/>
              </a:rPr>
              <a:t>-S -verilog-b1 VDD -verilog-b0 VSS -</a:t>
            </a:r>
            <a:r>
              <a:rPr lang="en-US" sz="1600" dirty="0" err="1">
                <a:latin typeface="Courier New" pitchFamily="49" charset="0"/>
                <a:cs typeface="Courier New" pitchFamily="49" charset="0"/>
              </a:rPr>
              <a:t>rootCell</a:t>
            </a:r>
            <a:r>
              <a:rPr lang="en-US" sz="1600" dirty="0">
                <a:latin typeface="Courier New" pitchFamily="49" charset="0"/>
                <a:cs typeface="Courier New" pitchFamily="49" charset="0"/>
              </a:rPr>
              <a:t> openMSP430 -</a:t>
            </a:r>
            <a:r>
              <a:rPr lang="en-US" sz="1600" dirty="0" err="1">
                <a:latin typeface="Courier New" pitchFamily="49" charset="0"/>
                <a:cs typeface="Courier New" pitchFamily="49" charset="0"/>
              </a:rPr>
              <a:t>sp</a:t>
            </a:r>
            <a:r>
              <a:rPr lang="en-US" sz="1600" dirty="0">
                <a:latin typeface="Courier New" pitchFamily="49" charset="0"/>
                <a:cs typeface="Courier New" pitchFamily="49" charset="0"/>
              </a:rPr>
              <a:t> ./saed90nm.cdl -</a:t>
            </a:r>
            <a:r>
              <a:rPr lang="en-US" sz="1600" dirty="0" err="1">
                <a:latin typeface="Courier New" pitchFamily="49" charset="0"/>
                <a:cs typeface="Courier New" pitchFamily="49" charset="0"/>
              </a:rPr>
              <a:t>outType</a:t>
            </a:r>
            <a:r>
              <a:rPr lang="en-US" sz="1600" dirty="0">
                <a:latin typeface="Courier New" pitchFamily="49" charset="0"/>
                <a:cs typeface="Courier New" pitchFamily="49" charset="0"/>
              </a:rPr>
              <a:t> </a:t>
            </a:r>
            <a:r>
              <a:rPr lang="en-US" sz="1600" b="1" dirty="0">
                <a:latin typeface="Courier New" pitchFamily="49" charset="0"/>
                <a:cs typeface="Courier New" pitchFamily="49" charset="0"/>
              </a:rPr>
              <a:t>spice</a:t>
            </a:r>
            <a:r>
              <a:rPr lang="en-US" sz="1600" dirty="0">
                <a:latin typeface="Courier New" pitchFamily="49" charset="0"/>
                <a:cs typeface="Courier New" pitchFamily="49" charset="0"/>
              </a:rPr>
              <a:t> -</a:t>
            </a:r>
            <a:r>
              <a:rPr lang="en-US" sz="1600" dirty="0" err="1">
                <a:latin typeface="Courier New" pitchFamily="49" charset="0"/>
                <a:cs typeface="Courier New" pitchFamily="49" charset="0"/>
              </a:rPr>
              <a:t>outName</a:t>
            </a:r>
            <a:r>
              <a:rPr lang="en-US" sz="1600" dirty="0">
                <a:latin typeface="Courier New" pitchFamily="49" charset="0"/>
                <a:cs typeface="Courier New" pitchFamily="49" charset="0"/>
              </a:rPr>
              <a:t> openMSP430.sp</a:t>
            </a:r>
            <a:endParaRPr lang="en-US" sz="1600" dirty="0" smtClean="0">
              <a:latin typeface="Courier New" pitchFamily="49" charset="0"/>
              <a:cs typeface="Courier New" pitchFamily="49" charset="0"/>
            </a:endParaRPr>
          </a:p>
          <a:p>
            <a:r>
              <a:rPr lang="en-US" dirty="0" smtClean="0"/>
              <a:t>Problem: SPICE format, </a:t>
            </a:r>
            <a:r>
              <a:rPr lang="en-US" i="1" dirty="0" smtClean="0"/>
              <a:t>not</a:t>
            </a:r>
            <a:r>
              <a:rPr lang="en-US" dirty="0" smtClean="0"/>
              <a:t> HSPICE</a:t>
            </a:r>
          </a:p>
          <a:p>
            <a:pPr marL="800100" lvl="1" indent="-342900">
              <a:buFont typeface="+mj-lt"/>
              <a:buAutoNum type="arabicPeriod"/>
            </a:pPr>
            <a:r>
              <a:rPr lang="en-US" sz="1400" b="1" dirty="0">
                <a:latin typeface="Courier New" pitchFamily="49" charset="0"/>
                <a:cs typeface="Courier New" pitchFamily="49" charset="0"/>
              </a:rPr>
              <a:t>.SUBCKT</a:t>
            </a:r>
            <a:r>
              <a:rPr lang="en-US" sz="1400" dirty="0">
                <a:latin typeface="Courier New" pitchFamily="49" charset="0"/>
                <a:cs typeface="Courier New" pitchFamily="49" charset="0"/>
              </a:rPr>
              <a:t> &lt;</a:t>
            </a:r>
            <a:r>
              <a:rPr lang="en-US" sz="1400" dirty="0" err="1">
                <a:latin typeface="Courier New" pitchFamily="49" charset="0"/>
                <a:cs typeface="Courier New" pitchFamily="49" charset="0"/>
              </a:rPr>
              <a:t>subckt</a:t>
            </a:r>
            <a:r>
              <a:rPr lang="en-US" sz="1400" dirty="0">
                <a:latin typeface="Courier New" pitchFamily="49" charset="0"/>
                <a:cs typeface="Courier New" pitchFamily="49" charset="0"/>
              </a:rPr>
              <a:t> name&gt; &lt;inputs and outputs&gt; &lt;BODY OF BLOCK&gt; </a:t>
            </a:r>
            <a:r>
              <a:rPr lang="en-US" sz="1400" b="1" dirty="0">
                <a:latin typeface="Courier New" pitchFamily="49" charset="0"/>
                <a:cs typeface="Courier New" pitchFamily="49" charset="0"/>
              </a:rPr>
              <a:t>.ENDS</a:t>
            </a:r>
            <a:r>
              <a:rPr lang="en-US" sz="1400" dirty="0">
                <a:latin typeface="Courier New" pitchFamily="49" charset="0"/>
                <a:cs typeface="Courier New" pitchFamily="49" charset="0"/>
              </a:rPr>
              <a:t> &lt;</a:t>
            </a:r>
            <a:r>
              <a:rPr lang="en-US" sz="1400" dirty="0" err="1">
                <a:latin typeface="Courier New" pitchFamily="49" charset="0"/>
                <a:cs typeface="Courier New" pitchFamily="49" charset="0"/>
              </a:rPr>
              <a:t>subckt</a:t>
            </a:r>
            <a:r>
              <a:rPr lang="en-US" sz="1400" dirty="0">
                <a:latin typeface="Courier New" pitchFamily="49" charset="0"/>
                <a:cs typeface="Courier New" pitchFamily="49" charset="0"/>
              </a:rPr>
              <a:t> name</a:t>
            </a:r>
            <a:r>
              <a:rPr lang="en-US" sz="1400" dirty="0" smtClean="0">
                <a:latin typeface="Courier New" pitchFamily="49" charset="0"/>
                <a:cs typeface="Courier New" pitchFamily="49" charset="0"/>
              </a:rPr>
              <a:t>&gt;</a:t>
            </a:r>
          </a:p>
          <a:p>
            <a:pPr marL="800100" lvl="1" indent="-342900">
              <a:buFont typeface="+mj-lt"/>
              <a:buAutoNum type="arabicPeriod"/>
            </a:pPr>
            <a:r>
              <a:rPr lang="en-US" dirty="0" smtClean="0"/>
              <a:t>Need an “.end” statement</a:t>
            </a:r>
            <a:endParaRPr lang="en-US" dirty="0"/>
          </a:p>
          <a:p>
            <a:r>
              <a:rPr lang="en-US" dirty="0" smtClean="0"/>
              <a:t>Created HSPICE stimuli file for ADD instruction</a:t>
            </a:r>
          </a:p>
          <a:p>
            <a:pPr lvl="1"/>
            <a:r>
              <a:rPr lang="en-US" sz="1600" dirty="0">
                <a:latin typeface="Courier New" pitchFamily="49" charset="0"/>
                <a:cs typeface="Courier New" pitchFamily="49" charset="0"/>
              </a:rPr>
              <a:t>v&lt;NAME&gt; &lt;NAME&gt; &lt;GROUND REF&gt; &lt;TYPE OF SIGNAL&gt; &lt;VALUES&gt;</a:t>
            </a:r>
            <a:endParaRPr lang="en-US" sz="1600" dirty="0" smtClean="0">
              <a:latin typeface="Courier New" pitchFamily="49" charset="0"/>
              <a:cs typeface="Courier New" pitchFamily="49" charset="0"/>
            </a:endParaRPr>
          </a:p>
          <a:p>
            <a:r>
              <a:rPr lang="en-US" dirty="0" smtClean="0"/>
              <a:t>Needed to run for ~30</a:t>
            </a:r>
            <a:r>
              <a:rPr lang="el-GR" dirty="0" smtClean="0"/>
              <a:t>μ</a:t>
            </a:r>
            <a:r>
              <a:rPr lang="en-US" dirty="0" smtClean="0"/>
              <a:t>s (long!)</a:t>
            </a:r>
          </a:p>
          <a:p>
            <a:pPr lvl="1"/>
            <a:r>
              <a:rPr lang="en-US" dirty="0" smtClean="0"/>
              <a:t>Simulation took a few days</a:t>
            </a:r>
            <a:endParaRPr lang="en-US" dirty="0"/>
          </a:p>
        </p:txBody>
      </p:sp>
    </p:spTree>
    <p:extLst>
      <p:ext uri="{BB962C8B-B14F-4D97-AF65-F5344CB8AC3E}">
        <p14:creationId xmlns:p14="http://schemas.microsoft.com/office/powerpoint/2010/main" val="7796711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HSPICE </a:t>
            </a:r>
            <a:r>
              <a:rPr lang="en-US" dirty="0" err="1" smtClean="0"/>
              <a:t>Simluations</a:t>
            </a:r>
            <a:r>
              <a:rPr lang="en-US" dirty="0" smtClean="0"/>
              <a:t> Cont’d</a:t>
            </a:r>
            <a:endParaRPr lang="en-US" dirty="0"/>
          </a:p>
        </p:txBody>
      </p:sp>
      <p:sp>
        <p:nvSpPr>
          <p:cNvPr id="4" name="Slide Number Placeholder 3"/>
          <p:cNvSpPr>
            <a:spLocks noGrp="1"/>
          </p:cNvSpPr>
          <p:nvPr>
            <p:ph type="sldNum" sz="quarter" idx="11"/>
          </p:nvPr>
        </p:nvSpPr>
        <p:spPr/>
        <p:txBody>
          <a:bodyPr/>
          <a:lstStyle/>
          <a:p>
            <a:fld id="{173F9154-291C-425A-A36F-60764B2CA33B}" type="slidenum">
              <a:rPr lang="en-US" smtClean="0"/>
              <a:pPr/>
              <a:t>22</a:t>
            </a:fld>
            <a:endParaRPr lang="en-US"/>
          </a:p>
        </p:txBody>
      </p:sp>
      <p:sp>
        <p:nvSpPr>
          <p:cNvPr id="3" name="Content Placeholder 2"/>
          <p:cNvSpPr>
            <a:spLocks noGrp="1"/>
          </p:cNvSpPr>
          <p:nvPr>
            <p:ph idx="1"/>
          </p:nvPr>
        </p:nvSpPr>
        <p:spPr>
          <a:xfrm>
            <a:off x="1219199" y="1600200"/>
            <a:ext cx="7763933" cy="4419600"/>
          </a:xfrm>
        </p:spPr>
        <p:txBody>
          <a:bodyPr>
            <a:normAutofit/>
          </a:bodyPr>
          <a:lstStyle/>
          <a:p>
            <a:r>
              <a:rPr lang="en-US" dirty="0" smtClean="0"/>
              <a:t>Include files in </a:t>
            </a:r>
            <a:r>
              <a:rPr lang="en-US" dirty="0" err="1" smtClean="0"/>
              <a:t>netlist</a:t>
            </a:r>
            <a:r>
              <a:rPr lang="en-US" dirty="0" smtClean="0"/>
              <a:t>:</a:t>
            </a:r>
          </a:p>
          <a:p>
            <a:pPr lvl="1"/>
            <a:r>
              <a:rPr lang="en-US" sz="900" dirty="0" smtClean="0">
                <a:latin typeface="Courier New" pitchFamily="49" charset="0"/>
                <a:cs typeface="Courier New" pitchFamily="49" charset="0"/>
              </a:rPr>
              <a:t>.include "/net/plato.ee.virginia.edu/users/amk5vx/</a:t>
            </a:r>
            <a:r>
              <a:rPr lang="en-US" sz="900" dirty="0" err="1" smtClean="0">
                <a:latin typeface="Courier New" pitchFamily="49" charset="0"/>
                <a:cs typeface="Courier New" pitchFamily="49" charset="0"/>
              </a:rPr>
              <a:t>synopsys</a:t>
            </a:r>
            <a:r>
              <a:rPr lang="en-US" sz="900" dirty="0" smtClean="0">
                <a:latin typeface="Courier New" pitchFamily="49" charset="0"/>
                <a:cs typeface="Courier New" pitchFamily="49" charset="0"/>
              </a:rPr>
              <a:t>/msp430/</a:t>
            </a:r>
            <a:r>
              <a:rPr lang="en-US" sz="900" dirty="0" err="1" smtClean="0">
                <a:latin typeface="Courier New" pitchFamily="49" charset="0"/>
                <a:cs typeface="Courier New" pitchFamily="49" charset="0"/>
              </a:rPr>
              <a:t>hspice</a:t>
            </a:r>
            <a:r>
              <a:rPr lang="en-US" sz="900" dirty="0" smtClean="0">
                <a:latin typeface="Courier New" pitchFamily="49" charset="0"/>
                <a:cs typeface="Courier New" pitchFamily="49" charset="0"/>
              </a:rPr>
              <a:t>/_</a:t>
            </a:r>
            <a:r>
              <a:rPr lang="en-US" sz="900" dirty="0" err="1" smtClean="0">
                <a:latin typeface="Courier New" pitchFamily="49" charset="0"/>
                <a:cs typeface="Courier New" pitchFamily="49" charset="0"/>
              </a:rPr>
              <a:t>graphical_stimuli.scs</a:t>
            </a:r>
            <a:r>
              <a:rPr lang="en-US" sz="900" dirty="0" smtClean="0">
                <a:latin typeface="Courier New" pitchFamily="49" charset="0"/>
                <a:cs typeface="Courier New" pitchFamily="49" charset="0"/>
              </a:rPr>
              <a:t>" </a:t>
            </a:r>
            <a:br>
              <a:rPr lang="en-US" sz="900" dirty="0" smtClean="0">
                <a:latin typeface="Courier New" pitchFamily="49" charset="0"/>
                <a:cs typeface="Courier New" pitchFamily="49" charset="0"/>
              </a:rPr>
            </a:br>
            <a:r>
              <a:rPr lang="en-US" sz="900" dirty="0" smtClean="0">
                <a:latin typeface="Courier New" pitchFamily="49" charset="0"/>
                <a:cs typeface="Courier New" pitchFamily="49" charset="0"/>
              </a:rPr>
              <a:t>.lib "/net/plato.ee.virginia.edu/users/amk5vx/</a:t>
            </a:r>
            <a:r>
              <a:rPr lang="en-US" sz="900" dirty="0" err="1" smtClean="0">
                <a:latin typeface="Courier New" pitchFamily="49" charset="0"/>
                <a:cs typeface="Courier New" pitchFamily="49" charset="0"/>
              </a:rPr>
              <a:t>synopsys</a:t>
            </a:r>
            <a:r>
              <a:rPr lang="en-US" sz="900" dirty="0" smtClean="0">
                <a:latin typeface="Courier New" pitchFamily="49" charset="0"/>
                <a:cs typeface="Courier New" pitchFamily="49" charset="0"/>
              </a:rPr>
              <a:t>/msp430/</a:t>
            </a:r>
            <a:r>
              <a:rPr lang="en-US" sz="900" dirty="0" err="1" smtClean="0">
                <a:latin typeface="Courier New" pitchFamily="49" charset="0"/>
                <a:cs typeface="Courier New" pitchFamily="49" charset="0"/>
              </a:rPr>
              <a:t>hspice</a:t>
            </a:r>
            <a:r>
              <a:rPr lang="en-US" sz="900" dirty="0" smtClean="0">
                <a:latin typeface="Courier New" pitchFamily="49" charset="0"/>
                <a:cs typeface="Courier New" pitchFamily="49" charset="0"/>
              </a:rPr>
              <a:t>/SAED90nm.lib" TT_12</a:t>
            </a:r>
          </a:p>
          <a:p>
            <a:r>
              <a:rPr lang="en-US" dirty="0" smtClean="0"/>
              <a:t>Add simulation type:</a:t>
            </a:r>
          </a:p>
          <a:p>
            <a:pPr lvl="1"/>
            <a:r>
              <a:rPr lang="en-US" sz="1200" dirty="0">
                <a:latin typeface="Courier New" pitchFamily="49" charset="0"/>
                <a:cs typeface="Courier New" pitchFamily="49" charset="0"/>
              </a:rPr>
              <a:t>.TRAN 5e-9 34e-6 START=0.0</a:t>
            </a:r>
            <a:endParaRPr lang="en-US" sz="1200" dirty="0" smtClean="0">
              <a:latin typeface="Courier New" pitchFamily="49" charset="0"/>
              <a:cs typeface="Courier New" pitchFamily="49" charset="0"/>
            </a:endParaRPr>
          </a:p>
          <a:p>
            <a:r>
              <a:rPr lang="en-US" dirty="0" smtClean="0"/>
              <a:t>Add node initial conditions:</a:t>
            </a:r>
          </a:p>
          <a:p>
            <a:pPr lvl="1"/>
            <a:r>
              <a:rPr lang="en-US" dirty="0" smtClean="0"/>
              <a:t>Had convergence problems, wrote Perl script to extract DFF nets</a:t>
            </a:r>
          </a:p>
          <a:p>
            <a:pPr lvl="1"/>
            <a:r>
              <a:rPr lang="en-US" sz="1200" dirty="0">
                <a:latin typeface="Courier New" pitchFamily="49" charset="0"/>
                <a:cs typeface="Courier New" pitchFamily="49" charset="0"/>
              </a:rPr>
              <a:t>.IC </a:t>
            </a:r>
            <a:r>
              <a:rPr lang="en-US" sz="1200" dirty="0" smtClean="0">
                <a:latin typeface="Courier New" pitchFamily="49" charset="0"/>
                <a:cs typeface="Courier New" pitchFamily="49" charset="0"/>
              </a:rPr>
              <a:t/>
            </a:r>
            <a:br>
              <a:rPr lang="en-US" sz="1200" dirty="0" smtClean="0">
                <a:latin typeface="Courier New" pitchFamily="49" charset="0"/>
                <a:cs typeface="Courier New" pitchFamily="49" charset="0"/>
              </a:rPr>
            </a:br>
            <a:r>
              <a:rPr lang="en-US" sz="1200" dirty="0" smtClean="0">
                <a:latin typeface="Courier New" pitchFamily="49" charset="0"/>
                <a:cs typeface="Courier New" pitchFamily="49" charset="0"/>
              </a:rPr>
              <a:t>+ </a:t>
            </a:r>
            <a:r>
              <a:rPr lang="en-US" sz="1200" dirty="0">
                <a:latin typeface="Courier New" pitchFamily="49" charset="0"/>
                <a:cs typeface="Courier New" pitchFamily="49" charset="0"/>
              </a:rPr>
              <a:t>V(test_si2)=0 </a:t>
            </a:r>
            <a:r>
              <a:rPr lang="en-US" sz="1200" dirty="0" smtClean="0">
                <a:latin typeface="Courier New" pitchFamily="49" charset="0"/>
                <a:cs typeface="Courier New" pitchFamily="49" charset="0"/>
              </a:rPr>
              <a:t/>
            </a:r>
            <a:br>
              <a:rPr lang="en-US" sz="1200" dirty="0" smtClean="0">
                <a:latin typeface="Courier New" pitchFamily="49" charset="0"/>
                <a:cs typeface="Courier New" pitchFamily="49" charset="0"/>
              </a:rPr>
            </a:br>
            <a:r>
              <a:rPr lang="en-US" sz="1200" dirty="0" smtClean="0">
                <a:latin typeface="Courier New" pitchFamily="49" charset="0"/>
                <a:cs typeface="Courier New" pitchFamily="49" charset="0"/>
              </a:rPr>
              <a:t>+ </a:t>
            </a:r>
            <a:r>
              <a:rPr lang="en-US" sz="1200" dirty="0">
                <a:latin typeface="Courier New" pitchFamily="49" charset="0"/>
                <a:cs typeface="Courier New" pitchFamily="49" charset="0"/>
              </a:rPr>
              <a:t>V(test_si3)=0 </a:t>
            </a:r>
            <a:r>
              <a:rPr lang="en-US" sz="1200" dirty="0" smtClean="0">
                <a:latin typeface="Courier New" pitchFamily="49" charset="0"/>
                <a:cs typeface="Courier New" pitchFamily="49" charset="0"/>
              </a:rPr>
              <a:t/>
            </a:r>
            <a:br>
              <a:rPr lang="en-US" sz="1200" dirty="0" smtClean="0">
                <a:latin typeface="Courier New" pitchFamily="49" charset="0"/>
                <a:cs typeface="Courier New" pitchFamily="49" charset="0"/>
              </a:rPr>
            </a:br>
            <a:r>
              <a:rPr lang="en-US" sz="1200" dirty="0" smtClean="0">
                <a:latin typeface="Courier New" pitchFamily="49" charset="0"/>
                <a:cs typeface="Courier New" pitchFamily="49" charset="0"/>
              </a:rPr>
              <a:t>+ </a:t>
            </a:r>
            <a:r>
              <a:rPr lang="en-US" sz="1200" dirty="0">
                <a:latin typeface="Courier New" pitchFamily="49" charset="0"/>
                <a:cs typeface="Courier New" pitchFamily="49" charset="0"/>
              </a:rPr>
              <a:t>V(test_so3)=0 </a:t>
            </a:r>
            <a:r>
              <a:rPr lang="en-US" sz="1200" dirty="0" smtClean="0">
                <a:latin typeface="Courier New" pitchFamily="49" charset="0"/>
                <a:cs typeface="Courier New" pitchFamily="49" charset="0"/>
              </a:rPr>
              <a:t/>
            </a:r>
            <a:br>
              <a:rPr lang="en-US" sz="1200" dirty="0" smtClean="0">
                <a:latin typeface="Courier New" pitchFamily="49" charset="0"/>
                <a:cs typeface="Courier New" pitchFamily="49" charset="0"/>
              </a:rPr>
            </a:br>
            <a:r>
              <a:rPr lang="en-US" sz="1200" dirty="0" smtClean="0">
                <a:latin typeface="Courier New" pitchFamily="49" charset="0"/>
                <a:cs typeface="Courier New" pitchFamily="49" charset="0"/>
              </a:rPr>
              <a:t>...</a:t>
            </a:r>
          </a:p>
          <a:p>
            <a:r>
              <a:rPr lang="en-US" dirty="0" smtClean="0"/>
              <a:t>Make simulation run faster:</a:t>
            </a:r>
          </a:p>
          <a:p>
            <a:pPr lvl="1"/>
            <a:r>
              <a:rPr lang="da-DK" sz="1200" dirty="0">
                <a:latin typeface="Courier New" pitchFamily="49" charset="0"/>
                <a:cs typeface="Courier New" pitchFamily="49" charset="0"/>
              </a:rPr>
              <a:t>.OPTIONS RELTOL=.01 </a:t>
            </a:r>
            <a:r>
              <a:rPr lang="da-DK" sz="1200" dirty="0" smtClean="0">
                <a:latin typeface="Courier New" pitchFamily="49" charset="0"/>
                <a:cs typeface="Courier New" pitchFamily="49" charset="0"/>
              </a:rPr>
              <a:t/>
            </a:r>
            <a:br>
              <a:rPr lang="da-DK" sz="1200" dirty="0" smtClean="0">
                <a:latin typeface="Courier New" pitchFamily="49" charset="0"/>
                <a:cs typeface="Courier New" pitchFamily="49" charset="0"/>
              </a:rPr>
            </a:br>
            <a:r>
              <a:rPr lang="da-DK" sz="1200" dirty="0" smtClean="0">
                <a:latin typeface="Courier New" pitchFamily="49" charset="0"/>
                <a:cs typeface="Courier New" pitchFamily="49" charset="0"/>
              </a:rPr>
              <a:t>.</a:t>
            </a:r>
            <a:r>
              <a:rPr lang="da-DK" sz="1200" dirty="0">
                <a:latin typeface="Courier New" pitchFamily="49" charset="0"/>
                <a:cs typeface="Courier New" pitchFamily="49" charset="0"/>
              </a:rPr>
              <a:t>OPTIONS GMIN=10E-9</a:t>
            </a:r>
            <a:endParaRPr lang="en-US" sz="1200" dirty="0">
              <a:latin typeface="Courier New" pitchFamily="49" charset="0"/>
              <a:cs typeface="Courier New" pitchFamily="49" charset="0"/>
            </a:endParaRPr>
          </a:p>
        </p:txBody>
      </p:sp>
    </p:spTree>
    <p:extLst>
      <p:ext uri="{BB962C8B-B14F-4D97-AF65-F5344CB8AC3E}">
        <p14:creationId xmlns:p14="http://schemas.microsoft.com/office/powerpoint/2010/main" val="24184052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HSPICE </a:t>
            </a:r>
            <a:r>
              <a:rPr lang="en-US" dirty="0" err="1" smtClean="0"/>
              <a:t>Sim</a:t>
            </a:r>
            <a:r>
              <a:rPr lang="en-US" dirty="0" smtClean="0"/>
              <a:t> Results</a:t>
            </a:r>
            <a:endParaRPr lang="en-US" dirty="0"/>
          </a:p>
        </p:txBody>
      </p:sp>
      <p:sp>
        <p:nvSpPr>
          <p:cNvPr id="4" name="Slide Number Placeholder 3"/>
          <p:cNvSpPr>
            <a:spLocks noGrp="1"/>
          </p:cNvSpPr>
          <p:nvPr>
            <p:ph type="sldNum" sz="quarter" idx="12"/>
          </p:nvPr>
        </p:nvSpPr>
        <p:spPr/>
        <p:txBody>
          <a:bodyPr/>
          <a:lstStyle/>
          <a:p>
            <a:fld id="{173F9154-291C-425A-A36F-60764B2CA33B}" type="slidenum">
              <a:rPr lang="en-US" smtClean="0"/>
              <a:pPr/>
              <a:t>23</a:t>
            </a:fld>
            <a:endParaRPr lang="en-US"/>
          </a:p>
        </p:txBody>
      </p:sp>
      <p:sp>
        <p:nvSpPr>
          <p:cNvPr id="3" name="Content Placeholder 2"/>
          <p:cNvSpPr>
            <a:spLocks noGrp="1"/>
          </p:cNvSpPr>
          <p:nvPr>
            <p:ph sz="quarter" idx="13"/>
          </p:nvPr>
        </p:nvSpPr>
        <p:spPr/>
        <p:txBody>
          <a:bodyPr>
            <a:normAutofit fontScale="92500"/>
          </a:bodyPr>
          <a:lstStyle/>
          <a:p>
            <a:r>
              <a:rPr lang="en-US" dirty="0" smtClean="0"/>
              <a:t>Viewed outputs using Wave View (</a:t>
            </a:r>
            <a:r>
              <a:rPr lang="en-US" dirty="0" err="1" smtClean="0"/>
              <a:t>wv</a:t>
            </a:r>
            <a:r>
              <a:rPr lang="en-US" dirty="0" smtClean="0"/>
              <a:t>)</a:t>
            </a:r>
          </a:p>
          <a:p>
            <a:r>
              <a:rPr lang="en-US" dirty="0" smtClean="0"/>
              <a:t>AND simulation took a few days (only one instruction completed)</a:t>
            </a:r>
          </a:p>
          <a:p>
            <a:r>
              <a:rPr lang="en-US" dirty="0" smtClean="0"/>
              <a:t>The </a:t>
            </a:r>
            <a:r>
              <a:rPr lang="en-US" dirty="0"/>
              <a:t>average current was 30.8mA at 1.2V and 1MHz. This results in a power of 36.9mW.</a:t>
            </a:r>
            <a:endParaRPr lang="en-US" dirty="0"/>
          </a:p>
        </p:txBody>
      </p:sp>
      <p:pic>
        <p:nvPicPr>
          <p:cNvPr id="6" name="Content Placeholder 5"/>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102225" y="2018176"/>
            <a:ext cx="3730625" cy="3004211"/>
          </a:xfrm>
        </p:spPr>
      </p:pic>
    </p:spTree>
    <p:extLst>
      <p:ext uri="{BB962C8B-B14F-4D97-AF65-F5344CB8AC3E}">
        <p14:creationId xmlns:p14="http://schemas.microsoft.com/office/powerpoint/2010/main" val="37898048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Provided Results</a:t>
            </a:r>
            <a:endParaRPr lang="en-US" dirty="0"/>
          </a:p>
        </p:txBody>
      </p:sp>
      <p:sp>
        <p:nvSpPr>
          <p:cNvPr id="4" name="Slide Number Placeholder 3"/>
          <p:cNvSpPr>
            <a:spLocks noGrp="1"/>
          </p:cNvSpPr>
          <p:nvPr>
            <p:ph type="sldNum" sz="quarter" idx="11"/>
          </p:nvPr>
        </p:nvSpPr>
        <p:spPr/>
        <p:txBody>
          <a:bodyPr/>
          <a:lstStyle/>
          <a:p>
            <a:fld id="{173F9154-291C-425A-A36F-60764B2CA33B}" type="slidenum">
              <a:rPr lang="en-US" smtClean="0"/>
              <a:pPr/>
              <a:t>24</a:t>
            </a:fld>
            <a:endParaRPr lang="en-US"/>
          </a:p>
        </p:txBody>
      </p:sp>
      <p:sp>
        <p:nvSpPr>
          <p:cNvPr id="3" name="Content Placeholder 2"/>
          <p:cNvSpPr>
            <a:spLocks noGrp="1"/>
          </p:cNvSpPr>
          <p:nvPr>
            <p:ph idx="1"/>
          </p:nvPr>
        </p:nvSpPr>
        <p:spPr/>
        <p:txBody>
          <a:bodyPr>
            <a:normAutofit fontScale="92500" lnSpcReduction="10000"/>
          </a:bodyPr>
          <a:lstStyle/>
          <a:p>
            <a:r>
              <a:rPr lang="en-US" dirty="0" smtClean="0"/>
              <a:t>Directory </a:t>
            </a:r>
            <a:r>
              <a:rPr lang="en-US" dirty="0"/>
              <a:t>of files including the results. The description of each sub-directory is:</a:t>
            </a:r>
          </a:p>
          <a:p>
            <a:pPr lvl="1"/>
            <a:r>
              <a:rPr lang="en-US" b="1" dirty="0"/>
              <a:t>dc</a:t>
            </a:r>
            <a:r>
              <a:rPr lang="en-US" dirty="0"/>
              <a:t>: Results, scripts, ref files, and original Verilog files of the design for DC synthesis.</a:t>
            </a:r>
          </a:p>
          <a:p>
            <a:pPr lvl="1"/>
            <a:r>
              <a:rPr lang="en-US" b="1" dirty="0"/>
              <a:t>formality</a:t>
            </a:r>
            <a:r>
              <a:rPr lang="en-US" dirty="0"/>
              <a:t>: Formality of pre and post layout files.</a:t>
            </a:r>
          </a:p>
          <a:p>
            <a:pPr lvl="1"/>
            <a:r>
              <a:rPr lang="en-US" b="1" dirty="0" err="1"/>
              <a:t>hercules</a:t>
            </a:r>
            <a:r>
              <a:rPr lang="en-US" dirty="0"/>
              <a:t>: Used for getting SPICE </a:t>
            </a:r>
            <a:r>
              <a:rPr lang="en-US" dirty="0" err="1"/>
              <a:t>netlist</a:t>
            </a:r>
            <a:r>
              <a:rPr lang="en-US" dirty="0"/>
              <a:t> from the results of ICC place and route.</a:t>
            </a:r>
          </a:p>
          <a:p>
            <a:pPr lvl="1"/>
            <a:r>
              <a:rPr lang="en-US" b="1" dirty="0" err="1"/>
              <a:t>hspice</a:t>
            </a:r>
            <a:r>
              <a:rPr lang="en-US" dirty="0"/>
              <a:t>: directory containing HSPICE </a:t>
            </a:r>
            <a:r>
              <a:rPr lang="en-US" dirty="0" err="1"/>
              <a:t>netlist</a:t>
            </a:r>
            <a:r>
              <a:rPr lang="en-US" dirty="0"/>
              <a:t>, </a:t>
            </a:r>
            <a:r>
              <a:rPr lang="en-US" dirty="0" err="1"/>
              <a:t>perl</a:t>
            </a:r>
            <a:r>
              <a:rPr lang="en-US" dirty="0"/>
              <a:t> scripts for modifying SPICE </a:t>
            </a:r>
            <a:r>
              <a:rPr lang="en-US" b="1" dirty="0" err="1"/>
              <a:t>netlist</a:t>
            </a:r>
            <a:r>
              <a:rPr lang="en-US" dirty="0"/>
              <a:t> to turn into an HSPICE </a:t>
            </a:r>
            <a:r>
              <a:rPr lang="en-US" dirty="0" err="1"/>
              <a:t>netlist</a:t>
            </a:r>
            <a:r>
              <a:rPr lang="en-US" dirty="0"/>
              <a:t>, and stimuli file.</a:t>
            </a:r>
          </a:p>
          <a:p>
            <a:pPr lvl="1"/>
            <a:r>
              <a:rPr lang="en-US" b="1" dirty="0" err="1"/>
              <a:t>icc</a:t>
            </a:r>
            <a:r>
              <a:rPr lang="en-US" dirty="0"/>
              <a:t>: Files and scripts used for place and route.</a:t>
            </a:r>
          </a:p>
          <a:p>
            <a:r>
              <a:rPr lang="en-US" dirty="0"/>
              <a:t>Other loose files in the </a:t>
            </a:r>
            <a:r>
              <a:rPr lang="en-US" dirty="0" smtClean="0"/>
              <a:t>directory</a:t>
            </a:r>
          </a:p>
          <a:p>
            <a:pPr lvl="1"/>
            <a:r>
              <a:rPr lang="en-US" dirty="0" smtClean="0"/>
              <a:t>The </a:t>
            </a:r>
            <a:r>
              <a:rPr lang="en-US" dirty="0"/>
              <a:t>data sheet for the </a:t>
            </a:r>
            <a:r>
              <a:rPr lang="en-US" dirty="0" err="1"/>
              <a:t>DesignWare</a:t>
            </a:r>
            <a:r>
              <a:rPr lang="en-US" dirty="0"/>
              <a:t> divider that is being used (dw_div.pdf) </a:t>
            </a:r>
            <a:endParaRPr lang="en-US" dirty="0" smtClean="0"/>
          </a:p>
          <a:p>
            <a:pPr lvl="1"/>
            <a:r>
              <a:rPr lang="en-US" dirty="0" smtClean="0"/>
              <a:t>The </a:t>
            </a:r>
            <a:r>
              <a:rPr lang="en-US" dirty="0"/>
              <a:t>"</a:t>
            </a:r>
            <a:r>
              <a:rPr lang="en-US" dirty="0" err="1"/>
              <a:t>syn_setup</a:t>
            </a:r>
            <a:r>
              <a:rPr lang="en-US" dirty="0"/>
              <a:t>" file that needs to be sourced before using all of the tools described above.</a:t>
            </a:r>
          </a:p>
          <a:p>
            <a:endParaRPr lang="en-US" dirty="0"/>
          </a:p>
        </p:txBody>
      </p:sp>
    </p:spTree>
    <p:extLst>
      <p:ext uri="{BB962C8B-B14F-4D97-AF65-F5344CB8AC3E}">
        <p14:creationId xmlns:p14="http://schemas.microsoft.com/office/powerpoint/2010/main" val="18011988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a:t>
            </a:r>
            <a:endParaRPr lang="en-US" dirty="0"/>
          </a:p>
        </p:txBody>
      </p:sp>
      <p:sp>
        <p:nvSpPr>
          <p:cNvPr id="4" name="Slide Number Placeholder 3"/>
          <p:cNvSpPr>
            <a:spLocks noGrp="1"/>
          </p:cNvSpPr>
          <p:nvPr>
            <p:ph type="sldNum" sz="quarter" idx="11"/>
          </p:nvPr>
        </p:nvSpPr>
        <p:spPr/>
        <p:txBody>
          <a:bodyPr/>
          <a:lstStyle/>
          <a:p>
            <a:fld id="{173F9154-291C-425A-A36F-60764B2CA33B}" type="slidenum">
              <a:rPr lang="en-US" smtClean="0"/>
              <a:pPr/>
              <a:t>25</a:t>
            </a:fld>
            <a:endParaRPr lang="en-US"/>
          </a:p>
        </p:txBody>
      </p:sp>
      <p:sp>
        <p:nvSpPr>
          <p:cNvPr id="3" name="Content Placeholder 2"/>
          <p:cNvSpPr>
            <a:spLocks noGrp="1"/>
          </p:cNvSpPr>
          <p:nvPr>
            <p:ph idx="1"/>
          </p:nvPr>
        </p:nvSpPr>
        <p:spPr/>
        <p:txBody>
          <a:bodyPr>
            <a:normAutofit lnSpcReduction="10000"/>
          </a:bodyPr>
          <a:lstStyle/>
          <a:p>
            <a:r>
              <a:rPr lang="en-US" dirty="0" smtClean="0"/>
              <a:t>Adding </a:t>
            </a:r>
            <a:r>
              <a:rPr lang="en-US" dirty="0" err="1"/>
              <a:t>DesignWare</a:t>
            </a:r>
            <a:r>
              <a:rPr lang="en-US" dirty="0"/>
              <a:t> or custom memories for the program and data memories. The difficulty isn't adding them so much as using them to feed data to the MSP430 including all of the scanning data into them and timing.</a:t>
            </a:r>
          </a:p>
          <a:p>
            <a:r>
              <a:rPr lang="en-US" dirty="0"/>
              <a:t>More simulations of other instructions would be good to truly know functionality across the instruction set.</a:t>
            </a:r>
          </a:p>
          <a:p>
            <a:r>
              <a:rPr lang="en-US" dirty="0"/>
              <a:t>Implementing power gating into the layout using UPF.</a:t>
            </a:r>
          </a:p>
          <a:p>
            <a:endParaRPr lang="en-US" dirty="0"/>
          </a:p>
        </p:txBody>
      </p:sp>
    </p:spTree>
    <p:extLst>
      <p:ext uri="{BB962C8B-B14F-4D97-AF65-F5344CB8AC3E}">
        <p14:creationId xmlns:p14="http://schemas.microsoft.com/office/powerpoint/2010/main" val="4823929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4" name="Slide Number Placeholder 3"/>
          <p:cNvSpPr>
            <a:spLocks noGrp="1"/>
          </p:cNvSpPr>
          <p:nvPr>
            <p:ph type="sldNum" sz="quarter" idx="11"/>
          </p:nvPr>
        </p:nvSpPr>
        <p:spPr/>
        <p:txBody>
          <a:bodyPr/>
          <a:lstStyle/>
          <a:p>
            <a:fld id="{173F9154-291C-425A-A36F-60764B2CA33B}" type="slidenum">
              <a:rPr lang="en-US" smtClean="0"/>
              <a:pPr/>
              <a:t>26</a:t>
            </a:fld>
            <a:endParaRPr lang="en-US"/>
          </a:p>
        </p:txBody>
      </p:sp>
      <p:sp>
        <p:nvSpPr>
          <p:cNvPr id="3" name="Content Placeholder 2"/>
          <p:cNvSpPr>
            <a:spLocks noGrp="1"/>
          </p:cNvSpPr>
          <p:nvPr>
            <p:ph idx="1"/>
          </p:nvPr>
        </p:nvSpPr>
        <p:spPr/>
        <p:txBody>
          <a:bodyPr>
            <a:normAutofit/>
          </a:bodyPr>
          <a:lstStyle/>
          <a:p>
            <a:pPr>
              <a:buFont typeface="+mj-lt"/>
              <a:buAutoNum type="arabicPeriod"/>
            </a:pPr>
            <a:r>
              <a:rPr lang="en-US" sz="1600" dirty="0" smtClean="0"/>
              <a:t>Fan </a:t>
            </a:r>
            <a:r>
              <a:rPr lang="en-US" sz="1600" dirty="0"/>
              <a:t>Zhang; </a:t>
            </a:r>
            <a:r>
              <a:rPr lang="en-US" sz="1600" dirty="0" err="1"/>
              <a:t>Yanqing</a:t>
            </a:r>
            <a:r>
              <a:rPr lang="en-US" sz="1600" dirty="0"/>
              <a:t> Zhang; Silver, J.; </a:t>
            </a:r>
            <a:r>
              <a:rPr lang="en-US" sz="1600" dirty="0" err="1"/>
              <a:t>Shakhsheer</a:t>
            </a:r>
            <a:r>
              <a:rPr lang="en-US" sz="1600" dirty="0"/>
              <a:t>, Y.; </a:t>
            </a:r>
            <a:r>
              <a:rPr lang="en-US" sz="1600" dirty="0" err="1"/>
              <a:t>Nagaraju</a:t>
            </a:r>
            <a:r>
              <a:rPr lang="en-US" sz="1600" dirty="0"/>
              <a:t>, M.; </a:t>
            </a:r>
            <a:r>
              <a:rPr lang="en-US" sz="1600" dirty="0" err="1"/>
              <a:t>Klinefelter</a:t>
            </a:r>
            <a:r>
              <a:rPr lang="en-US" sz="1600" dirty="0"/>
              <a:t>, A.; </a:t>
            </a:r>
            <a:r>
              <a:rPr lang="en-US" sz="1600" dirty="0" err="1"/>
              <a:t>Pandey</a:t>
            </a:r>
            <a:r>
              <a:rPr lang="en-US" sz="1600" dirty="0"/>
              <a:t>, J.; </a:t>
            </a:r>
            <a:r>
              <a:rPr lang="en-US" sz="1600" dirty="0" err="1"/>
              <a:t>Boley</a:t>
            </a:r>
            <a:r>
              <a:rPr lang="en-US" sz="1600" dirty="0"/>
              <a:t>, J.; Carlson, E.; </a:t>
            </a:r>
            <a:r>
              <a:rPr lang="en-US" sz="1600" dirty="0" err="1"/>
              <a:t>Shrivastava</a:t>
            </a:r>
            <a:r>
              <a:rPr lang="en-US" sz="1600" dirty="0"/>
              <a:t>, A.; Otis, B.; Calhoun, B.; , "A </a:t>
            </a:r>
            <a:r>
              <a:rPr lang="en-US" sz="1600" dirty="0" err="1"/>
              <a:t>batteryless</a:t>
            </a:r>
            <a:r>
              <a:rPr lang="en-US" sz="1600" dirty="0"/>
              <a:t> 19</a:t>
            </a:r>
            <a:r>
              <a:rPr lang="el-GR" sz="1600" dirty="0"/>
              <a:t>μ</a:t>
            </a:r>
            <a:r>
              <a:rPr lang="en-US" sz="1600" dirty="0"/>
              <a:t>W MICS/ISM-band energy harvesting body area sensor node </a:t>
            </a:r>
            <a:r>
              <a:rPr lang="en-US" sz="1600" dirty="0" err="1"/>
              <a:t>SoC</a:t>
            </a:r>
            <a:r>
              <a:rPr lang="en-US" sz="1600" dirty="0"/>
              <a:t>," </a:t>
            </a:r>
            <a:r>
              <a:rPr lang="en-US" sz="1600" i="1" dirty="0"/>
              <a:t>Solid-State Circuits Conference Digest of Technical Papers (ISSCC), 2012 IEEE International</a:t>
            </a:r>
            <a:r>
              <a:rPr lang="en-US" sz="1600" dirty="0"/>
              <a:t> , vol., no., pp.298-300, 19-23 Feb. </a:t>
            </a:r>
            <a:r>
              <a:rPr lang="en-US" sz="1600" dirty="0" smtClean="0"/>
              <a:t>2012.</a:t>
            </a:r>
          </a:p>
          <a:p>
            <a:pPr>
              <a:buFont typeface="+mj-lt"/>
              <a:buAutoNum type="arabicPeriod"/>
            </a:pPr>
            <a:r>
              <a:rPr lang="en-US" sz="1600" dirty="0" smtClean="0"/>
              <a:t>http</a:t>
            </a:r>
            <a:r>
              <a:rPr lang="en-US" sz="1600" dirty="0"/>
              <a:t>://opencores.com/project,openmsp430</a:t>
            </a:r>
            <a:endParaRPr lang="en-US" sz="1600" dirty="0"/>
          </a:p>
          <a:p>
            <a:pPr>
              <a:buFont typeface="+mj-lt"/>
              <a:buAutoNum type="arabicPeriod"/>
            </a:pPr>
            <a:endParaRPr lang="en-US" sz="1600" dirty="0"/>
          </a:p>
        </p:txBody>
      </p:sp>
    </p:spTree>
    <p:extLst>
      <p:ext uri="{BB962C8B-B14F-4D97-AF65-F5344CB8AC3E}">
        <p14:creationId xmlns:p14="http://schemas.microsoft.com/office/powerpoint/2010/main" val="28616222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73F9154-291C-425A-A36F-60764B2CA33B}" type="slidenum">
              <a:rPr lang="en-US" smtClean="0"/>
              <a:pPr/>
              <a:t>27</a:t>
            </a:fld>
            <a:endParaRPr lang="en-US"/>
          </a:p>
        </p:txBody>
      </p:sp>
      <p:sp>
        <p:nvSpPr>
          <p:cNvPr id="5" name="Content Placeholder 4"/>
          <p:cNvSpPr>
            <a:spLocks noGrp="1"/>
          </p:cNvSpPr>
          <p:nvPr>
            <p:ph idx="1"/>
          </p:nvPr>
        </p:nvSpPr>
        <p:spPr/>
        <p:txBody>
          <a:bodyPr>
            <a:normAutofit/>
          </a:bodyPr>
          <a:lstStyle/>
          <a:p>
            <a:pPr marL="0" indent="0" algn="ctr">
              <a:buNone/>
            </a:pPr>
            <a:r>
              <a:rPr lang="en-US" sz="7200" dirty="0" smtClean="0">
                <a:solidFill>
                  <a:schemeClr val="accent1">
                    <a:lumMod val="75000"/>
                  </a:schemeClr>
                </a:solidFill>
              </a:rPr>
              <a:t>Questions?</a:t>
            </a:r>
            <a:endParaRPr lang="en-US" sz="7200" dirty="0">
              <a:solidFill>
                <a:schemeClr val="accent1">
                  <a:lumMod val="75000"/>
                </a:schemeClr>
              </a:solidFill>
            </a:endParaRPr>
          </a:p>
        </p:txBody>
      </p:sp>
    </p:spTree>
    <p:extLst>
      <p:ext uri="{BB962C8B-B14F-4D97-AF65-F5344CB8AC3E}">
        <p14:creationId xmlns:p14="http://schemas.microsoft.com/office/powerpoint/2010/main" val="17063252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a:t>
            </a:r>
            <a:endParaRPr lang="en-US" dirty="0"/>
          </a:p>
        </p:txBody>
      </p:sp>
      <p:sp>
        <p:nvSpPr>
          <p:cNvPr id="3" name="Content Placeholder 2"/>
          <p:cNvSpPr>
            <a:spLocks noGrp="1"/>
          </p:cNvSpPr>
          <p:nvPr>
            <p:ph idx="1"/>
          </p:nvPr>
        </p:nvSpPr>
        <p:spPr>
          <a:xfrm>
            <a:off x="1219200" y="1600199"/>
            <a:ext cx="7467600" cy="4719119"/>
          </a:xfrm>
        </p:spPr>
        <p:txBody>
          <a:bodyPr>
            <a:normAutofit fontScale="85000" lnSpcReduction="20000"/>
          </a:bodyPr>
          <a:lstStyle/>
          <a:p>
            <a:pPr marL="514350" indent="-514350">
              <a:buFont typeface="+mj-lt"/>
              <a:buAutoNum type="arabicPeriod"/>
            </a:pPr>
            <a:r>
              <a:rPr lang="en-US" dirty="0" smtClean="0">
                <a:solidFill>
                  <a:schemeClr val="bg1">
                    <a:lumMod val="50000"/>
                  </a:schemeClr>
                </a:solidFill>
              </a:rPr>
              <a:t>Explore MSP430 RTL (from </a:t>
            </a:r>
            <a:r>
              <a:rPr lang="en-US" dirty="0" err="1" smtClean="0">
                <a:solidFill>
                  <a:schemeClr val="bg1">
                    <a:lumMod val="50000"/>
                  </a:schemeClr>
                </a:solidFill>
              </a:rPr>
              <a:t>OpenCores</a:t>
            </a:r>
            <a:r>
              <a:rPr lang="en-US" dirty="0">
                <a:solidFill>
                  <a:schemeClr val="bg1">
                    <a:lumMod val="50000"/>
                  </a:schemeClr>
                </a:solidFill>
              </a:rPr>
              <a:t>)</a:t>
            </a:r>
            <a:r>
              <a:rPr lang="en-US" dirty="0" smtClean="0">
                <a:solidFill>
                  <a:schemeClr val="bg1">
                    <a:lumMod val="50000"/>
                  </a:schemeClr>
                </a:solidFill>
              </a:rPr>
              <a:t>, become familiar with peripherals template, and simulate behavioral code in </a:t>
            </a:r>
            <a:r>
              <a:rPr lang="en-US" dirty="0" err="1" smtClean="0">
                <a:solidFill>
                  <a:schemeClr val="bg1">
                    <a:lumMod val="50000"/>
                  </a:schemeClr>
                </a:solidFill>
              </a:rPr>
              <a:t>ModelSim</a:t>
            </a:r>
            <a:r>
              <a:rPr lang="en-US" dirty="0" smtClean="0">
                <a:solidFill>
                  <a:schemeClr val="bg1">
                    <a:lumMod val="50000"/>
                  </a:schemeClr>
                </a:solidFill>
              </a:rPr>
              <a:t> </a:t>
            </a:r>
            <a:r>
              <a:rPr lang="en-US" dirty="0" smtClean="0">
                <a:solidFill>
                  <a:srgbClr val="00B050"/>
                </a:solidFill>
                <a:latin typeface="Webdings" pitchFamily="18" charset="2"/>
              </a:rPr>
              <a:t>a</a:t>
            </a:r>
            <a:endParaRPr lang="en-US" dirty="0" smtClean="0">
              <a:solidFill>
                <a:schemeClr val="bg1">
                  <a:lumMod val="50000"/>
                </a:schemeClr>
              </a:solidFill>
            </a:endParaRPr>
          </a:p>
          <a:p>
            <a:pPr marL="514350" indent="-514350">
              <a:buFont typeface="+mj-lt"/>
              <a:buAutoNum type="arabicPeriod"/>
            </a:pPr>
            <a:r>
              <a:rPr lang="en-US" dirty="0" smtClean="0">
                <a:solidFill>
                  <a:schemeClr val="bg1">
                    <a:lumMod val="50000"/>
                  </a:schemeClr>
                </a:solidFill>
              </a:rPr>
              <a:t>Add new peripheral block (use existing RTL), verify in </a:t>
            </a:r>
            <a:r>
              <a:rPr lang="en-US" dirty="0" err="1" smtClean="0">
                <a:solidFill>
                  <a:schemeClr val="bg1">
                    <a:lumMod val="50000"/>
                  </a:schemeClr>
                </a:solidFill>
              </a:rPr>
              <a:t>ModelSim</a:t>
            </a:r>
            <a:r>
              <a:rPr lang="en-US" dirty="0" smtClean="0">
                <a:solidFill>
                  <a:schemeClr val="bg1">
                    <a:lumMod val="50000"/>
                  </a:schemeClr>
                </a:solidFill>
              </a:rPr>
              <a:t> </a:t>
            </a:r>
            <a:r>
              <a:rPr lang="en-US" dirty="0" smtClean="0">
                <a:solidFill>
                  <a:srgbClr val="00B050"/>
                </a:solidFill>
                <a:latin typeface="Webdings" pitchFamily="18" charset="2"/>
              </a:rPr>
              <a:t>a</a:t>
            </a:r>
            <a:endParaRPr lang="en-US" dirty="0" smtClean="0">
              <a:solidFill>
                <a:schemeClr val="bg1">
                  <a:lumMod val="50000"/>
                </a:schemeClr>
              </a:solidFill>
            </a:endParaRPr>
          </a:p>
          <a:p>
            <a:pPr marL="514350" indent="-514350">
              <a:buFont typeface="+mj-lt"/>
              <a:buAutoNum type="arabicPeriod"/>
            </a:pPr>
            <a:r>
              <a:rPr lang="en-US" dirty="0" smtClean="0">
                <a:solidFill>
                  <a:schemeClr val="bg1">
                    <a:lumMod val="50000"/>
                  </a:schemeClr>
                </a:solidFill>
              </a:rPr>
              <a:t>Learn </a:t>
            </a:r>
            <a:r>
              <a:rPr lang="en-US" dirty="0" smtClean="0">
                <a:solidFill>
                  <a:schemeClr val="bg1">
                    <a:lumMod val="50000"/>
                  </a:schemeClr>
                </a:solidFill>
              </a:rPr>
              <a:t>UPF format and how to </a:t>
            </a:r>
            <a:r>
              <a:rPr lang="en-US" dirty="0" smtClean="0">
                <a:solidFill>
                  <a:schemeClr val="bg1">
                    <a:lumMod val="50000"/>
                  </a:schemeClr>
                </a:solidFill>
              </a:rPr>
              <a:t>incorporate </a:t>
            </a:r>
            <a:r>
              <a:rPr lang="en-US" dirty="0" smtClean="0">
                <a:solidFill>
                  <a:schemeClr val="bg1">
                    <a:lumMod val="50000"/>
                  </a:schemeClr>
                </a:solidFill>
              </a:rPr>
              <a:t>the file within the synthesis </a:t>
            </a:r>
            <a:r>
              <a:rPr lang="en-US" dirty="0" smtClean="0">
                <a:solidFill>
                  <a:schemeClr val="bg1">
                    <a:lumMod val="50000"/>
                  </a:schemeClr>
                </a:solidFill>
              </a:rPr>
              <a:t>flow </a:t>
            </a:r>
            <a:r>
              <a:rPr lang="en-US" dirty="0" smtClean="0">
                <a:solidFill>
                  <a:srgbClr val="00B050"/>
                </a:solidFill>
                <a:latin typeface="Webdings" pitchFamily="18" charset="2"/>
              </a:rPr>
              <a:t>a</a:t>
            </a:r>
            <a:endParaRPr lang="en-US" dirty="0" smtClean="0">
              <a:solidFill>
                <a:schemeClr val="bg1">
                  <a:lumMod val="50000"/>
                </a:schemeClr>
              </a:solidFill>
            </a:endParaRPr>
          </a:p>
          <a:p>
            <a:pPr marL="514350" indent="-514350">
              <a:buFont typeface="+mj-lt"/>
              <a:buAutoNum type="arabicPeriod"/>
            </a:pPr>
            <a:r>
              <a:rPr lang="en-US" dirty="0" smtClean="0">
                <a:solidFill>
                  <a:schemeClr val="bg1">
                    <a:lumMod val="50000"/>
                  </a:schemeClr>
                </a:solidFill>
              </a:rPr>
              <a:t>Do a first-pass synthesis of the RTL not including UPF to determine power </a:t>
            </a:r>
            <a:r>
              <a:rPr lang="en-US" dirty="0" smtClean="0">
                <a:solidFill>
                  <a:schemeClr val="bg1">
                    <a:lumMod val="50000"/>
                  </a:schemeClr>
                </a:solidFill>
              </a:rPr>
              <a:t>numbers </a:t>
            </a:r>
            <a:r>
              <a:rPr lang="en-US" dirty="0" smtClean="0">
                <a:solidFill>
                  <a:srgbClr val="00B050"/>
                </a:solidFill>
                <a:latin typeface="Webdings" pitchFamily="18" charset="2"/>
              </a:rPr>
              <a:t>a</a:t>
            </a:r>
            <a:endParaRPr lang="en-US" dirty="0">
              <a:solidFill>
                <a:schemeClr val="bg1">
                  <a:lumMod val="50000"/>
                </a:schemeClr>
              </a:solidFill>
            </a:endParaRPr>
          </a:p>
          <a:p>
            <a:pPr marL="514350" indent="-514350">
              <a:buFont typeface="+mj-lt"/>
              <a:buAutoNum type="arabicPeriod"/>
            </a:pPr>
            <a:r>
              <a:rPr lang="en-US" dirty="0" smtClean="0">
                <a:solidFill>
                  <a:schemeClr val="bg1">
                    <a:lumMod val="50000"/>
                  </a:schemeClr>
                </a:solidFill>
              </a:rPr>
              <a:t>Complete simulations of original RTL to determine functionality and </a:t>
            </a:r>
            <a:r>
              <a:rPr lang="en-US" dirty="0">
                <a:solidFill>
                  <a:schemeClr val="bg1">
                    <a:lumMod val="50000"/>
                  </a:schemeClr>
                </a:solidFill>
              </a:rPr>
              <a:t>power </a:t>
            </a:r>
            <a:r>
              <a:rPr lang="en-US" dirty="0" smtClean="0">
                <a:solidFill>
                  <a:srgbClr val="00B050"/>
                </a:solidFill>
                <a:latin typeface="Webdings" pitchFamily="18" charset="2"/>
              </a:rPr>
              <a:t>a</a:t>
            </a:r>
            <a:endParaRPr lang="en-US" dirty="0">
              <a:solidFill>
                <a:schemeClr val="bg1">
                  <a:lumMod val="50000"/>
                </a:schemeClr>
              </a:solidFill>
            </a:endParaRPr>
          </a:p>
          <a:p>
            <a:pPr marL="514350" indent="-514350">
              <a:buFont typeface="+mj-lt"/>
              <a:buAutoNum type="arabicPeriod"/>
            </a:pPr>
            <a:r>
              <a:rPr lang="en-US" dirty="0" smtClean="0">
                <a:solidFill>
                  <a:srgbClr val="000000"/>
                </a:solidFill>
              </a:rPr>
              <a:t>Complete </a:t>
            </a:r>
            <a:r>
              <a:rPr lang="en-US" dirty="0" smtClean="0">
                <a:solidFill>
                  <a:srgbClr val="000000"/>
                </a:solidFill>
              </a:rPr>
              <a:t>synthesis of RTL using UPF and complete simulations to determine functionality and </a:t>
            </a:r>
            <a:r>
              <a:rPr lang="en-US" dirty="0" smtClean="0">
                <a:solidFill>
                  <a:srgbClr val="000000"/>
                </a:solidFill>
              </a:rPr>
              <a:t>power </a:t>
            </a:r>
            <a:r>
              <a:rPr lang="en-US" dirty="0" smtClean="0">
                <a:solidFill>
                  <a:srgbClr val="C00000"/>
                </a:solidFill>
                <a:latin typeface="Webdings" pitchFamily="18" charset="2"/>
              </a:rPr>
              <a:t>r</a:t>
            </a:r>
            <a:endParaRPr lang="en-US" dirty="0" smtClean="0">
              <a:solidFill>
                <a:srgbClr val="000000"/>
              </a:solidFill>
            </a:endParaRPr>
          </a:p>
        </p:txBody>
      </p:sp>
      <p:sp>
        <p:nvSpPr>
          <p:cNvPr id="4" name="Slide Number Placeholder 3"/>
          <p:cNvSpPr>
            <a:spLocks noGrp="1"/>
          </p:cNvSpPr>
          <p:nvPr>
            <p:ph type="sldNum" sz="quarter" idx="11"/>
          </p:nvPr>
        </p:nvSpPr>
        <p:spPr/>
        <p:txBody>
          <a:bodyPr/>
          <a:lstStyle/>
          <a:p>
            <a:fld id="{173F9154-291C-425A-A36F-60764B2CA33B}" type="slidenum">
              <a:rPr lang="en-US" smtClean="0"/>
              <a:pPr/>
              <a:t>3</a:t>
            </a:fld>
            <a:endParaRPr lang="en-US"/>
          </a:p>
        </p:txBody>
      </p:sp>
    </p:spTree>
    <p:extLst>
      <p:ext uri="{BB962C8B-B14F-4D97-AF65-F5344CB8AC3E}">
        <p14:creationId xmlns:p14="http://schemas.microsoft.com/office/powerpoint/2010/main" val="36763186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a:t>
            </a:r>
            <a:endParaRPr lang="en-US" dirty="0"/>
          </a:p>
        </p:txBody>
      </p:sp>
      <p:sp>
        <p:nvSpPr>
          <p:cNvPr id="3" name="Content Placeholder 2"/>
          <p:cNvSpPr>
            <a:spLocks noGrp="1"/>
          </p:cNvSpPr>
          <p:nvPr>
            <p:ph idx="1"/>
          </p:nvPr>
        </p:nvSpPr>
        <p:spPr>
          <a:xfrm>
            <a:off x="905933" y="1571614"/>
            <a:ext cx="3996267" cy="4896919"/>
          </a:xfrm>
        </p:spPr>
        <p:txBody>
          <a:bodyPr>
            <a:normAutofit/>
          </a:bodyPr>
          <a:lstStyle/>
          <a:p>
            <a:r>
              <a:rPr lang="en-US" sz="2000" dirty="0"/>
              <a:t>The most important file to edit is </a:t>
            </a:r>
            <a:r>
              <a:rPr lang="en-US" sz="2000" dirty="0" smtClean="0"/>
              <a:t>openMSP430_defines.v for setup information</a:t>
            </a:r>
          </a:p>
          <a:p>
            <a:r>
              <a:rPr lang="en-US" sz="2000" dirty="0" smtClean="0"/>
              <a:t>The </a:t>
            </a:r>
            <a:r>
              <a:rPr lang="en-US" sz="2000" dirty="0"/>
              <a:t>peripheral address space is assumed to be </a:t>
            </a:r>
            <a:r>
              <a:rPr lang="en-US" sz="2000" dirty="0" smtClean="0"/>
              <a:t>512B.</a:t>
            </a:r>
            <a:endParaRPr lang="en-US" sz="2000" dirty="0"/>
          </a:p>
          <a:p>
            <a:r>
              <a:rPr lang="en-US" sz="2000" dirty="0"/>
              <a:t>There are limitations to what peripherals (that are provided) can be used based on whether you plan to synthesize this for an FPGA or as an </a:t>
            </a:r>
            <a:r>
              <a:rPr lang="en-US" sz="2000" dirty="0" smtClean="0"/>
              <a:t>ASIC.</a:t>
            </a:r>
          </a:p>
          <a:p>
            <a:r>
              <a:rPr lang="en-US" sz="2000" dirty="0">
                <a:solidFill>
                  <a:srgbClr val="000000"/>
                </a:solidFill>
              </a:rPr>
              <a:t>Program and data memory are separate (can both be RAMs</a:t>
            </a:r>
            <a:r>
              <a:rPr lang="en-US" sz="2000" dirty="0" smtClean="0">
                <a:solidFill>
                  <a:srgbClr val="000000"/>
                </a:solidFill>
              </a:rPr>
              <a:t>)</a:t>
            </a:r>
            <a:endParaRPr lang="en-US" sz="2000" dirty="0" smtClean="0"/>
          </a:p>
        </p:txBody>
      </p:sp>
      <p:sp>
        <p:nvSpPr>
          <p:cNvPr id="4" name="Slide Number Placeholder 3"/>
          <p:cNvSpPr>
            <a:spLocks noGrp="1"/>
          </p:cNvSpPr>
          <p:nvPr>
            <p:ph type="sldNum" sz="quarter" idx="11"/>
          </p:nvPr>
        </p:nvSpPr>
        <p:spPr/>
        <p:txBody>
          <a:bodyPr/>
          <a:lstStyle/>
          <a:p>
            <a:fld id="{173F9154-291C-425A-A36F-60764B2CA33B}" type="slidenum">
              <a:rPr lang="en-US" smtClean="0"/>
              <a:pPr/>
              <a:t>4</a:t>
            </a:fld>
            <a:endParaRPr lang="en-US"/>
          </a:p>
        </p:txBody>
      </p:sp>
      <p:pic>
        <p:nvPicPr>
          <p:cNvPr id="8" name="Content Placeholder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9491" y="931333"/>
            <a:ext cx="4104509" cy="3069493"/>
          </a:xfrm>
          <a:prstGeom prst="rect">
            <a:avLst/>
          </a:prstGeom>
        </p:spPr>
      </p:pic>
      <p:sp>
        <p:nvSpPr>
          <p:cNvPr id="9" name="Content Placeholder 2"/>
          <p:cNvSpPr txBox="1">
            <a:spLocks/>
          </p:cNvSpPr>
          <p:nvPr/>
        </p:nvSpPr>
        <p:spPr>
          <a:xfrm>
            <a:off x="4902200" y="4097866"/>
            <a:ext cx="4133558" cy="2353733"/>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Wingdings" pitchFamily="2" charset="2"/>
              <a:buChar char="§"/>
              <a:defRPr sz="2800" kern="1200">
                <a:solidFill>
                  <a:schemeClr val="bg2">
                    <a:lumMod val="10000"/>
                  </a:schemeClr>
                </a:solidFill>
                <a:latin typeface="+mn-lt"/>
                <a:ea typeface="+mn-ea"/>
                <a:cs typeface="+mn-cs"/>
              </a:defRPr>
            </a:lvl1pPr>
            <a:lvl2pPr marL="742950" indent="-285750" algn="l" defTabSz="914400" rtl="0" eaLnBrk="1" latinLnBrk="0" hangingPunct="1">
              <a:spcBef>
                <a:spcPct val="20000"/>
              </a:spcBef>
              <a:buFont typeface="Wingdings" pitchFamily="2" charset="2"/>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Wingdings" pitchFamily="2" charset="2"/>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Wingdings" pitchFamily="2"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a:lstStyle>
          <a:p>
            <a:r>
              <a:rPr lang="en-US" dirty="0" smtClean="0"/>
              <a:t>Within the openMSP430 directory taken from </a:t>
            </a:r>
            <a:r>
              <a:rPr lang="en-US" dirty="0" err="1" smtClean="0"/>
              <a:t>OpenCores</a:t>
            </a:r>
            <a:r>
              <a:rPr lang="en-US" dirty="0" smtClean="0"/>
              <a:t>, there is a "/trunk/core/</a:t>
            </a:r>
            <a:r>
              <a:rPr lang="en-US" dirty="0" err="1" smtClean="0"/>
              <a:t>sim</a:t>
            </a:r>
            <a:r>
              <a:rPr lang="en-US" dirty="0" smtClean="0"/>
              <a:t>" directory for running behavioral simulations for all core instructions plus other test features such as debugging, clocking, and peripherals. </a:t>
            </a:r>
          </a:p>
          <a:p>
            <a:pPr lvl="1"/>
            <a:r>
              <a:rPr lang="en-US" dirty="0" smtClean="0"/>
              <a:t>Run on Linux</a:t>
            </a:r>
          </a:p>
          <a:p>
            <a:pPr lvl="1"/>
            <a:r>
              <a:rPr lang="en-US" dirty="0" smtClean="0"/>
              <a:t>Download Icarus Verilog and GTK Wave Viewer</a:t>
            </a:r>
          </a:p>
          <a:p>
            <a:endParaRPr lang="en-US" dirty="0" smtClean="0"/>
          </a:p>
        </p:txBody>
      </p:sp>
      <p:sp>
        <p:nvSpPr>
          <p:cNvPr id="10" name="TextBox 9"/>
          <p:cNvSpPr txBox="1"/>
          <p:nvPr/>
        </p:nvSpPr>
        <p:spPr>
          <a:xfrm>
            <a:off x="8795898" y="931333"/>
            <a:ext cx="340612" cy="230832"/>
          </a:xfrm>
          <a:prstGeom prst="rect">
            <a:avLst/>
          </a:prstGeom>
          <a:noFill/>
        </p:spPr>
        <p:txBody>
          <a:bodyPr wrap="square" rtlCol="0">
            <a:spAutoFit/>
          </a:bodyPr>
          <a:lstStyle/>
          <a:p>
            <a:r>
              <a:rPr lang="en-US" sz="900" dirty="0" smtClean="0"/>
              <a:t>[2]</a:t>
            </a:r>
            <a:endParaRPr lang="en-US" sz="900" dirty="0"/>
          </a:p>
        </p:txBody>
      </p:sp>
    </p:spTree>
    <p:extLst>
      <p:ext uri="{BB962C8B-B14F-4D97-AF65-F5344CB8AC3E}">
        <p14:creationId xmlns:p14="http://schemas.microsoft.com/office/powerpoint/2010/main" val="40825444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 Peripheral</a:t>
            </a:r>
            <a:endParaRPr lang="en-US" dirty="0"/>
          </a:p>
        </p:txBody>
      </p:sp>
      <p:sp>
        <p:nvSpPr>
          <p:cNvPr id="4" name="Slide Number Placeholder 3"/>
          <p:cNvSpPr>
            <a:spLocks noGrp="1"/>
          </p:cNvSpPr>
          <p:nvPr>
            <p:ph type="sldNum" sz="quarter" idx="12"/>
          </p:nvPr>
        </p:nvSpPr>
        <p:spPr/>
        <p:txBody>
          <a:bodyPr/>
          <a:lstStyle/>
          <a:p>
            <a:fld id="{173F9154-291C-425A-A36F-60764B2CA33B}" type="slidenum">
              <a:rPr lang="en-US" smtClean="0"/>
              <a:pPr/>
              <a:t>5</a:t>
            </a:fld>
            <a:endParaRPr lang="en-US"/>
          </a:p>
        </p:txBody>
      </p:sp>
      <p:sp>
        <p:nvSpPr>
          <p:cNvPr id="3" name="Content Placeholder 2"/>
          <p:cNvSpPr>
            <a:spLocks noGrp="1"/>
          </p:cNvSpPr>
          <p:nvPr>
            <p:ph sz="quarter" idx="13"/>
          </p:nvPr>
        </p:nvSpPr>
        <p:spPr>
          <a:xfrm>
            <a:off x="1216151" y="1159933"/>
            <a:ext cx="7809315" cy="5537199"/>
          </a:xfrm>
        </p:spPr>
        <p:txBody>
          <a:bodyPr>
            <a:noAutofit/>
          </a:bodyPr>
          <a:lstStyle/>
          <a:p>
            <a:r>
              <a:rPr lang="en-US" sz="1400" dirty="0" err="1" smtClean="0"/>
              <a:t>Designware</a:t>
            </a:r>
            <a:r>
              <a:rPr lang="en-US" sz="1400" dirty="0" smtClean="0"/>
              <a:t> divider: </a:t>
            </a:r>
            <a:r>
              <a:rPr lang="en-US" sz="1400" dirty="0" err="1" smtClean="0"/>
              <a:t>DW_div</a:t>
            </a:r>
            <a:endParaRPr lang="en-US" sz="1400" dirty="0" smtClean="0"/>
          </a:p>
          <a:p>
            <a:r>
              <a:rPr lang="en-US" sz="1400" dirty="0" smtClean="0"/>
              <a:t>Made extra peripheral addressable to MSP430 </a:t>
            </a: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endParaRPr lang="en-US" sz="1400" dirty="0" smtClean="0"/>
          </a:p>
          <a:p>
            <a:r>
              <a:rPr lang="en-US" sz="1400" dirty="0" smtClean="0"/>
              <a:t>To do behavior </a:t>
            </a:r>
            <a:r>
              <a:rPr lang="en-US" sz="1400" dirty="0"/>
              <a:t>simulations (in </a:t>
            </a:r>
            <a:r>
              <a:rPr lang="en-US" sz="1400" dirty="0" err="1"/>
              <a:t>ModelSim</a:t>
            </a:r>
            <a:r>
              <a:rPr lang="en-US" sz="1400" dirty="0"/>
              <a:t>, for example), you need to also include two files within your Verilog work directory for this module to </a:t>
            </a:r>
            <a:r>
              <a:rPr lang="en-US" sz="1400" dirty="0" smtClean="0"/>
              <a:t>reference found in </a:t>
            </a:r>
            <a:r>
              <a:rPr lang="en-US" sz="1400" i="1" dirty="0" smtClean="0"/>
              <a:t>$SYNOPSYS_ROOT/</a:t>
            </a:r>
            <a:r>
              <a:rPr lang="en-US" sz="1400" i="1" dirty="0" err="1" smtClean="0"/>
              <a:t>dw</a:t>
            </a:r>
            <a:r>
              <a:rPr lang="en-US" sz="1400" i="1" dirty="0" smtClean="0"/>
              <a:t>/</a:t>
            </a:r>
            <a:r>
              <a:rPr lang="en-US" sz="1400" i="1" dirty="0" err="1" smtClean="0"/>
              <a:t>sim_ver</a:t>
            </a:r>
            <a:r>
              <a:rPr lang="en-US" sz="1400" dirty="0"/>
              <a:t> directory. </a:t>
            </a:r>
            <a:endParaRPr lang="en-US" sz="1400" dirty="0" smtClean="0"/>
          </a:p>
          <a:p>
            <a:pPr lvl="1"/>
            <a:r>
              <a:rPr lang="en-US" sz="800" dirty="0" smtClean="0"/>
              <a:t>One ".</a:t>
            </a:r>
            <a:r>
              <a:rPr lang="en-US" sz="800" dirty="0"/>
              <a:t>v" file with the same name as your </a:t>
            </a:r>
            <a:r>
              <a:rPr lang="en-US" sz="800" dirty="0" err="1"/>
              <a:t>DesignWare</a:t>
            </a:r>
            <a:r>
              <a:rPr lang="en-US" sz="800" dirty="0"/>
              <a:t> </a:t>
            </a:r>
            <a:r>
              <a:rPr lang="en-US" sz="800" dirty="0" smtClean="0"/>
              <a:t>component</a:t>
            </a:r>
          </a:p>
          <a:p>
            <a:pPr lvl="1"/>
            <a:r>
              <a:rPr lang="en-US" sz="800" dirty="0"/>
              <a:t>O</a:t>
            </a:r>
            <a:r>
              <a:rPr lang="en-US" sz="800" dirty="0" smtClean="0"/>
              <a:t>ne </a:t>
            </a:r>
            <a:r>
              <a:rPr lang="en-US" sz="800" dirty="0"/>
              <a:t>".</a:t>
            </a:r>
            <a:r>
              <a:rPr lang="en-US" sz="800" dirty="0" err="1"/>
              <a:t>inc</a:t>
            </a:r>
            <a:r>
              <a:rPr lang="en-US" sz="800" dirty="0"/>
              <a:t>" file with the name of your component. </a:t>
            </a:r>
            <a:endParaRPr lang="en-US" sz="800" dirty="0"/>
          </a:p>
        </p:txBody>
      </p:sp>
      <p:pic>
        <p:nvPicPr>
          <p:cNvPr id="8" name="Picture 2"/>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252507" y="1549289"/>
            <a:ext cx="3730625" cy="385244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5486399" y="4343398"/>
            <a:ext cx="3403602" cy="872066"/>
          </a:xfrm>
          <a:prstGeom prst="rect">
            <a:avLst/>
          </a:prstGeom>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6131" y="1862662"/>
            <a:ext cx="4180868" cy="353906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76999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Test Vectors: </a:t>
            </a:r>
            <a:r>
              <a:rPr lang="en-US" dirty="0" err="1" smtClean="0"/>
              <a:t>GTKWave</a:t>
            </a:r>
            <a:endParaRPr lang="en-US" dirty="0"/>
          </a:p>
        </p:txBody>
      </p:sp>
      <p:sp>
        <p:nvSpPr>
          <p:cNvPr id="4" name="Slide Number Placeholder 3"/>
          <p:cNvSpPr>
            <a:spLocks noGrp="1"/>
          </p:cNvSpPr>
          <p:nvPr>
            <p:ph type="sldNum" sz="quarter" idx="11"/>
          </p:nvPr>
        </p:nvSpPr>
        <p:spPr/>
        <p:txBody>
          <a:bodyPr/>
          <a:lstStyle/>
          <a:p>
            <a:fld id="{173F9154-291C-425A-A36F-60764B2CA33B}" type="slidenum">
              <a:rPr lang="en-US" smtClean="0"/>
              <a:pPr/>
              <a:t>6</a:t>
            </a:fld>
            <a:endParaRPr lang="en-US"/>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69912" y="1600200"/>
            <a:ext cx="6966175"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8326" y="2263247"/>
            <a:ext cx="6381750"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0579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xit" presetSubtype="0" fill="hold" nodeType="withEffect">
                                  <p:stCondLst>
                                    <p:cond delay="0"/>
                                  </p:stCondLst>
                                  <p:childTnLst>
                                    <p:animEffect transition="out" filter="fade">
                                      <p:cBhvr>
                                        <p:cTn id="9" dur="500"/>
                                        <p:tgtEl>
                                          <p:spTgt spid="3075"/>
                                        </p:tgtEl>
                                      </p:cBhvr>
                                    </p:animEffect>
                                    <p:set>
                                      <p:cBhvr>
                                        <p:cTn id="10" dur="1" fill="hold">
                                          <p:stCondLst>
                                            <p:cond delay="499"/>
                                          </p:stCondLst>
                                        </p:cTn>
                                        <p:tgtEl>
                                          <p:spTgt spid="30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Getting Test Vectors: </a:t>
            </a:r>
            <a:r>
              <a:rPr lang="en-US" sz="3600" dirty="0" err="1" smtClean="0"/>
              <a:t>Modelsim</a:t>
            </a:r>
            <a:r>
              <a:rPr lang="en-US" sz="3600" dirty="0" smtClean="0"/>
              <a:t> AND</a:t>
            </a:r>
            <a:endParaRPr lang="en-US" sz="3600" dirty="0"/>
          </a:p>
        </p:txBody>
      </p:sp>
      <p:sp>
        <p:nvSpPr>
          <p:cNvPr id="4" name="Slide Number Placeholder 3"/>
          <p:cNvSpPr>
            <a:spLocks noGrp="1"/>
          </p:cNvSpPr>
          <p:nvPr>
            <p:ph type="sldNum" sz="quarter" idx="11"/>
          </p:nvPr>
        </p:nvSpPr>
        <p:spPr/>
        <p:txBody>
          <a:bodyPr/>
          <a:lstStyle/>
          <a:p>
            <a:fld id="{173F9154-291C-425A-A36F-60764B2CA33B}" type="slidenum">
              <a:rPr lang="en-US" smtClean="0"/>
              <a:pPr/>
              <a:t>7</a:t>
            </a:fld>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1840109"/>
            <a:ext cx="7467600" cy="3939782"/>
          </a:xfrm>
        </p:spPr>
      </p:pic>
    </p:spTree>
    <p:extLst>
      <p:ext uri="{BB962C8B-B14F-4D97-AF65-F5344CB8AC3E}">
        <p14:creationId xmlns:p14="http://schemas.microsoft.com/office/powerpoint/2010/main" val="31329073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Getting Test Vectors: </a:t>
            </a:r>
            <a:r>
              <a:rPr lang="en-US" sz="3600" dirty="0" err="1" smtClean="0"/>
              <a:t>Modelsim</a:t>
            </a:r>
            <a:r>
              <a:rPr lang="en-US" sz="3600" dirty="0" smtClean="0"/>
              <a:t> XOR</a:t>
            </a:r>
            <a:endParaRPr lang="en-US" sz="3600" dirty="0"/>
          </a:p>
        </p:txBody>
      </p:sp>
      <p:sp>
        <p:nvSpPr>
          <p:cNvPr id="4" name="Slide Number Placeholder 3"/>
          <p:cNvSpPr>
            <a:spLocks noGrp="1"/>
          </p:cNvSpPr>
          <p:nvPr>
            <p:ph type="sldNum" sz="quarter" idx="11"/>
          </p:nvPr>
        </p:nvSpPr>
        <p:spPr/>
        <p:txBody>
          <a:bodyPr/>
          <a:lstStyle/>
          <a:p>
            <a:fld id="{173F9154-291C-425A-A36F-60764B2CA33B}" type="slidenum">
              <a:rPr lang="en-US" smtClean="0"/>
              <a:pPr/>
              <a:t>8</a:t>
            </a:fld>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1980466"/>
            <a:ext cx="7467600" cy="3659068"/>
          </a:xfrm>
        </p:spPr>
      </p:pic>
    </p:spTree>
    <p:extLst>
      <p:ext uri="{BB962C8B-B14F-4D97-AF65-F5344CB8AC3E}">
        <p14:creationId xmlns:p14="http://schemas.microsoft.com/office/powerpoint/2010/main" val="6870133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Getting Test Vectors: </a:t>
            </a:r>
            <a:r>
              <a:rPr lang="en-US" sz="3600" dirty="0" err="1" smtClean="0"/>
              <a:t>Modelsim</a:t>
            </a:r>
            <a:r>
              <a:rPr lang="en-US" sz="3600" dirty="0" smtClean="0"/>
              <a:t> MULT</a:t>
            </a:r>
            <a:endParaRPr lang="en-US" sz="3600" dirty="0"/>
          </a:p>
        </p:txBody>
      </p:sp>
      <p:sp>
        <p:nvSpPr>
          <p:cNvPr id="4" name="Slide Number Placeholder 3"/>
          <p:cNvSpPr>
            <a:spLocks noGrp="1"/>
          </p:cNvSpPr>
          <p:nvPr>
            <p:ph type="sldNum" sz="quarter" idx="11"/>
          </p:nvPr>
        </p:nvSpPr>
        <p:spPr/>
        <p:txBody>
          <a:bodyPr/>
          <a:lstStyle/>
          <a:p>
            <a:fld id="{173F9154-291C-425A-A36F-60764B2CA33B}" type="slidenum">
              <a:rPr lang="en-US" smtClean="0"/>
              <a:pPr/>
              <a:t>9</a:t>
            </a:fld>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1898229"/>
            <a:ext cx="7467600" cy="3823541"/>
          </a:xfrm>
        </p:spPr>
      </p:pic>
    </p:spTree>
    <p:extLst>
      <p:ext uri="{BB962C8B-B14F-4D97-AF65-F5344CB8AC3E}">
        <p14:creationId xmlns:p14="http://schemas.microsoft.com/office/powerpoint/2010/main" val="68701336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LPVLSI_PPT_TEMPLATE (1)">
  <a:themeElements>
    <a:clrScheme name="Thermal">
      <a:dk1>
        <a:srgbClr val="4D5B6B"/>
      </a:dk1>
      <a:lt1>
        <a:srgbClr val="FFFFFF"/>
      </a:lt1>
      <a:dk2>
        <a:srgbClr val="675D59"/>
      </a:dk2>
      <a:lt2>
        <a:srgbClr val="E8DED8"/>
      </a:lt2>
      <a:accent1>
        <a:srgbClr val="FF7605"/>
      </a:accent1>
      <a:accent2>
        <a:srgbClr val="7F7F7F"/>
      </a:accent2>
      <a:accent3>
        <a:srgbClr val="7F5185"/>
      </a:accent3>
      <a:accent4>
        <a:srgbClr val="89AAD3"/>
      </a:accent4>
      <a:accent5>
        <a:srgbClr val="8F5B4B"/>
      </a:accent5>
      <a:accent6>
        <a:srgbClr val="C84340"/>
      </a:accent6>
      <a:hlink>
        <a:srgbClr val="89AAD3"/>
      </a:hlink>
      <a:folHlink>
        <a:srgbClr val="795185"/>
      </a:folHlink>
    </a:clrScheme>
    <a:fontScheme name="Thermal">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erma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3175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63500" dist="38100" dir="8100000" rotWithShape="0">
              <a:srgbClr val="000000">
                <a:alpha val="45000"/>
              </a:srgbClr>
            </a:outerShdw>
          </a:effectLst>
        </a:effectStyle>
        <a:effectStyle>
          <a:effectLst>
            <a:outerShdw blurRad="101600" dist="63500" dir="8100000" rotWithShape="0">
              <a:srgbClr val="000000">
                <a:alpha val="40000"/>
              </a:srgbClr>
            </a:outerShdw>
          </a:effectLst>
          <a:scene3d>
            <a:camera prst="orthographicFront">
              <a:rot lat="0" lon="0" rev="0"/>
            </a:camera>
            <a:lightRig rig="threePt" dir="t">
              <a:rot lat="0" lon="0" rev="3000000"/>
            </a:lightRig>
          </a:scene3d>
          <a:sp3d>
            <a:bevelT h="19050"/>
          </a:sp3d>
        </a:effectStyle>
      </a:effectStyleLst>
      <a:bgFillStyleLst>
        <a:solidFill>
          <a:schemeClr val="phClr"/>
        </a:solidFill>
        <a:gradFill rotWithShape="1">
          <a:gsLst>
            <a:gs pos="0">
              <a:schemeClr val="phClr">
                <a:tint val="100000"/>
                <a:lumMod val="125000"/>
              </a:schemeClr>
            </a:gs>
            <a:gs pos="55000">
              <a:schemeClr val="phClr">
                <a:shade val="100000"/>
                <a:satMod val="100000"/>
                <a:lumMod val="100000"/>
              </a:schemeClr>
            </a:gs>
            <a:gs pos="100000">
              <a:schemeClr val="phClr">
                <a:shade val="90000"/>
                <a:satMod val="300000"/>
                <a:lumMod val="95000"/>
              </a:schemeClr>
            </a:gs>
          </a:gsLst>
          <a:lin ang="5400000" scaled="0"/>
        </a:gradFill>
        <a:blipFill>
          <a:blip xmlns:r="http://schemas.openxmlformats.org/officeDocument/2006/relationships" r:embed="rId1">
            <a:duotone>
              <a:schemeClr val="phClr">
                <a:shade val="80000"/>
              </a:schemeClr>
              <a:schemeClr val="phClr">
                <a:tint val="98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RLPVLSI_PPT_TEMPLATE (1)</Template>
  <TotalTime>10897</TotalTime>
  <Words>1139</Words>
  <Application>Microsoft Office PowerPoint</Application>
  <PresentationFormat>On-screen Show (4:3)</PresentationFormat>
  <Paragraphs>141</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RLPVLSI_PPT_TEMPLATE (1)</vt:lpstr>
      <vt:lpstr>A MSP430 Microcontroller with Custom Peripherals</vt:lpstr>
      <vt:lpstr>Context</vt:lpstr>
      <vt:lpstr>Method</vt:lpstr>
      <vt:lpstr>Architecture</vt:lpstr>
      <vt:lpstr>Custom Peripheral</vt:lpstr>
      <vt:lpstr>Getting Test Vectors: GTKWave</vt:lpstr>
      <vt:lpstr>Getting Test Vectors: Modelsim AND</vt:lpstr>
      <vt:lpstr>Getting Test Vectors: Modelsim XOR</vt:lpstr>
      <vt:lpstr>Getting Test Vectors: Modelsim MULT</vt:lpstr>
      <vt:lpstr>Getting Test Vectors: Modelsim DIV</vt:lpstr>
      <vt:lpstr>Synthesis with DC: Setup</vt:lpstr>
      <vt:lpstr>Synthesis with DC: Results</vt:lpstr>
      <vt:lpstr>Synthesis with DC: UPF Design</vt:lpstr>
      <vt:lpstr>Formality: Pre-Layout</vt:lpstr>
      <vt:lpstr>P&amp;R with ICC: Power Grid</vt:lpstr>
      <vt:lpstr>P&amp;R with ICC: Post-Route</vt:lpstr>
      <vt:lpstr>P&amp;R with ICC: Visual Mode</vt:lpstr>
      <vt:lpstr>P&amp;R with ICC: Visual Mode</vt:lpstr>
      <vt:lpstr>P&amp;R with ICC: Visual Mode</vt:lpstr>
      <vt:lpstr>Formality: Post-Layout</vt:lpstr>
      <vt:lpstr>HSPICE Simluations</vt:lpstr>
      <vt:lpstr>HSPICE Simluations Cont’d</vt:lpstr>
      <vt:lpstr>HSPICE Sim Results</vt:lpstr>
      <vt:lpstr>Provided Results</vt:lpstr>
      <vt:lpstr>Future Work</vt:lpstr>
      <vt:lpstr>References</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Programmable Multi-Channel Sub-Threshold FIR Filter for a Body Area Sensor Node</dc:title>
  <dc:creator>amk5vx</dc:creator>
  <cp:lastModifiedBy>amk5vx</cp:lastModifiedBy>
  <cp:revision>322</cp:revision>
  <cp:lastPrinted>2011-09-12T21:41:37Z</cp:lastPrinted>
  <dcterms:created xsi:type="dcterms:W3CDTF">2011-09-15T14:23:38Z</dcterms:created>
  <dcterms:modified xsi:type="dcterms:W3CDTF">2012-05-08T15:18:54Z</dcterms:modified>
</cp:coreProperties>
</file>